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58" r:id="rId3"/>
    <p:sldId id="260" r:id="rId4"/>
    <p:sldId id="261" r:id="rId5"/>
    <p:sldId id="262" r:id="rId6"/>
    <p:sldId id="263" r:id="rId7"/>
    <p:sldId id="267" r:id="rId8"/>
    <p:sldId id="264" r:id="rId9"/>
  </p:sldIdLst>
  <p:sldSz cx="12192000" cy="6858000"/>
  <p:notesSz cx="6858000" cy="9144000"/>
  <p:custDataLst>
    <p:tags r:id="rId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5CB"/>
    <a:srgbClr val="BC1F26"/>
    <a:srgbClr val="404146"/>
    <a:srgbClr val="DCD6CC"/>
    <a:srgbClr val="3F4145"/>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3" autoAdjust="0"/>
    <p:restoredTop sz="95310" autoAdjust="0"/>
  </p:normalViewPr>
  <p:slideViewPr>
    <p:cSldViewPr snapToGrid="0">
      <p:cViewPr varScale="1">
        <p:scale>
          <a:sx n="114" d="100"/>
          <a:sy n="114" d="100"/>
        </p:scale>
        <p:origin x="43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01B97-8B14-40A6-8B8A-603C3146C60F}" type="datetimeFigureOut">
              <a:rPr lang="zh-CN" altLang="en-US" smtClean="0"/>
              <a:t>2018/10/17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EA929-B5FD-47FC-82FB-DC52E9549500}" type="slidenum">
              <a:rPr lang="zh-CN" altLang="en-US" smtClean="0"/>
              <a:t>‹#›</a:t>
            </a:fld>
            <a:endParaRPr lang="zh-CN" altLang="en-US"/>
          </a:p>
        </p:txBody>
      </p:sp>
    </p:spTree>
    <p:extLst>
      <p:ext uri="{BB962C8B-B14F-4D97-AF65-F5344CB8AC3E}">
        <p14:creationId xmlns:p14="http://schemas.microsoft.com/office/powerpoint/2010/main" val="107388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6EA929-B5FD-47FC-82FB-DC52E9549500}" type="slidenum">
              <a:rPr lang="zh-CN" altLang="en-US" smtClean="0"/>
              <a:t>1</a:t>
            </a:fld>
            <a:endParaRPr lang="zh-CN" altLang="en-US"/>
          </a:p>
        </p:txBody>
      </p:sp>
    </p:spTree>
    <p:extLst>
      <p:ext uri="{BB962C8B-B14F-4D97-AF65-F5344CB8AC3E}">
        <p14:creationId xmlns:p14="http://schemas.microsoft.com/office/powerpoint/2010/main" val="27170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6EA929-B5FD-47FC-82FB-DC52E9549500}" type="slidenum">
              <a:rPr lang="zh-CN" altLang="en-US" smtClean="0"/>
              <a:t>2</a:t>
            </a:fld>
            <a:endParaRPr lang="zh-CN" altLang="en-US"/>
          </a:p>
        </p:txBody>
      </p:sp>
    </p:spTree>
    <p:extLst>
      <p:ext uri="{BB962C8B-B14F-4D97-AF65-F5344CB8AC3E}">
        <p14:creationId xmlns:p14="http://schemas.microsoft.com/office/powerpoint/2010/main" val="3164196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6EA929-B5FD-47FC-82FB-DC52E9549500}" type="slidenum">
              <a:rPr lang="zh-CN" altLang="en-US" smtClean="0"/>
              <a:t>3</a:t>
            </a:fld>
            <a:endParaRPr lang="zh-CN" altLang="en-US"/>
          </a:p>
        </p:txBody>
      </p:sp>
    </p:spTree>
    <p:extLst>
      <p:ext uri="{BB962C8B-B14F-4D97-AF65-F5344CB8AC3E}">
        <p14:creationId xmlns:p14="http://schemas.microsoft.com/office/powerpoint/2010/main" val="354734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6EA929-B5FD-47FC-82FB-DC52E9549500}" type="slidenum">
              <a:rPr lang="zh-CN" altLang="en-US" smtClean="0"/>
              <a:t>4</a:t>
            </a:fld>
            <a:endParaRPr lang="zh-CN" altLang="en-US"/>
          </a:p>
        </p:txBody>
      </p:sp>
    </p:spTree>
    <p:extLst>
      <p:ext uri="{BB962C8B-B14F-4D97-AF65-F5344CB8AC3E}">
        <p14:creationId xmlns:p14="http://schemas.microsoft.com/office/powerpoint/2010/main" val="1362126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6EA929-B5FD-47FC-82FB-DC52E9549500}" type="slidenum">
              <a:rPr lang="zh-CN" altLang="en-US" smtClean="0"/>
              <a:t>5</a:t>
            </a:fld>
            <a:endParaRPr lang="zh-CN" altLang="en-US"/>
          </a:p>
        </p:txBody>
      </p:sp>
    </p:spTree>
    <p:extLst>
      <p:ext uri="{BB962C8B-B14F-4D97-AF65-F5344CB8AC3E}">
        <p14:creationId xmlns:p14="http://schemas.microsoft.com/office/powerpoint/2010/main" val="547373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6EA929-B5FD-47FC-82FB-DC52E9549500}" type="slidenum">
              <a:rPr lang="zh-CN" altLang="en-US" smtClean="0"/>
              <a:t>6</a:t>
            </a:fld>
            <a:endParaRPr lang="zh-CN" altLang="en-US"/>
          </a:p>
        </p:txBody>
      </p:sp>
    </p:spTree>
    <p:extLst>
      <p:ext uri="{BB962C8B-B14F-4D97-AF65-F5344CB8AC3E}">
        <p14:creationId xmlns:p14="http://schemas.microsoft.com/office/powerpoint/2010/main" val="2779984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6EA929-B5FD-47FC-82FB-DC52E9549500}" type="slidenum">
              <a:rPr lang="zh-CN" altLang="en-US" smtClean="0"/>
              <a:t>7</a:t>
            </a:fld>
            <a:endParaRPr lang="zh-CN" altLang="en-US"/>
          </a:p>
        </p:txBody>
      </p:sp>
    </p:spTree>
    <p:extLst>
      <p:ext uri="{BB962C8B-B14F-4D97-AF65-F5344CB8AC3E}">
        <p14:creationId xmlns:p14="http://schemas.microsoft.com/office/powerpoint/2010/main" val="178412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6EA929-B5FD-47FC-82FB-DC52E9549500}" type="slidenum">
              <a:rPr lang="zh-CN" altLang="en-US" smtClean="0"/>
              <a:t>8</a:t>
            </a:fld>
            <a:endParaRPr lang="zh-CN" altLang="en-US"/>
          </a:p>
        </p:txBody>
      </p:sp>
    </p:spTree>
    <p:extLst>
      <p:ext uri="{BB962C8B-B14F-4D97-AF65-F5344CB8AC3E}">
        <p14:creationId xmlns:p14="http://schemas.microsoft.com/office/powerpoint/2010/main" val="944212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7.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7.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DCD5CB"/>
        </a:solidFill>
        <a:effectLst/>
      </p:bgPr>
    </p:bg>
    <p:spTree>
      <p:nvGrpSpPr>
        <p:cNvPr id="1" name=""/>
        <p:cNvGrpSpPr/>
        <p:nvPr/>
      </p:nvGrpSpPr>
      <p:grpSpPr>
        <a:xfrm>
          <a:off x="0" y="0"/>
          <a:ext cx="0" cy="0"/>
          <a:chOff x="0" y="0"/>
          <a:chExt cx="0" cy="0"/>
        </a:xfrm>
      </p:grpSpPr>
      <p:pic>
        <p:nvPicPr>
          <p:cNvPr id="2" name="bg2">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4" name="图片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userDrawn="1"/>
        </p:nvSpPr>
        <p:spPr>
          <a:xfrm>
            <a:off x="739714" y="7035800"/>
            <a:ext cx="301686" cy="369332"/>
          </a:xfrm>
          <a:prstGeom prst="rect">
            <a:avLst/>
          </a:prstGeom>
          <a:noFill/>
        </p:spPr>
        <p:txBody>
          <a:bodyPr wrap="none" rtlCol="0">
            <a:spAutoFit/>
          </a:bodyPr>
          <a:lstStyle/>
          <a:p>
            <a:pPr algn="ctr"/>
            <a:r>
              <a:rPr lang="en-US" altLang="zh-CN">
                <a:solidFill>
                  <a:srgbClr val="404146"/>
                </a:solidFill>
              </a:rPr>
              <a:t>8</a:t>
            </a:r>
            <a:endParaRPr lang="zh-CN" altLang="en-US">
              <a:solidFill>
                <a:srgbClr val="404146"/>
              </a:solidFill>
            </a:endParaRPr>
          </a:p>
        </p:txBody>
      </p:sp>
    </p:spTree>
    <p:extLst>
      <p:ext uri="{BB962C8B-B14F-4D97-AF65-F5344CB8AC3E}">
        <p14:creationId xmlns:p14="http://schemas.microsoft.com/office/powerpoint/2010/main" val="6456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00" fill="hold"/>
                                        <p:tgtEl>
                                          <p:spTgt spid="2"/>
                                        </p:tgtEl>
                                      </p:cBhvr>
                                    </p:cmd>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DCD5CB"/>
        </a:solidFill>
        <a:effectLst/>
      </p:bgPr>
    </p:bg>
    <p:spTree>
      <p:nvGrpSpPr>
        <p:cNvPr id="1" name=""/>
        <p:cNvGrpSpPr/>
        <p:nvPr/>
      </p:nvGrpSpPr>
      <p:grpSpPr>
        <a:xfrm>
          <a:off x="0" y="0"/>
          <a:ext cx="0" cy="0"/>
          <a:chOff x="0" y="0"/>
          <a:chExt cx="0" cy="0"/>
        </a:xfrm>
      </p:grpSpPr>
      <p:pic>
        <p:nvPicPr>
          <p:cNvPr id="3" name="bg3">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4" name="图片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userDrawn="1"/>
        </p:nvSpPr>
        <p:spPr>
          <a:xfrm>
            <a:off x="739714" y="7035800"/>
            <a:ext cx="301686" cy="369332"/>
          </a:xfrm>
          <a:prstGeom prst="rect">
            <a:avLst/>
          </a:prstGeom>
          <a:noFill/>
        </p:spPr>
        <p:txBody>
          <a:bodyPr wrap="none" rtlCol="0">
            <a:spAutoFit/>
          </a:bodyPr>
          <a:lstStyle/>
          <a:p>
            <a:pPr algn="ctr"/>
            <a:r>
              <a:rPr lang="en-US" altLang="zh-CN">
                <a:solidFill>
                  <a:srgbClr val="404146"/>
                </a:solidFill>
              </a:rPr>
              <a:t>5</a:t>
            </a:r>
            <a:endParaRPr lang="zh-CN" altLang="en-US">
              <a:solidFill>
                <a:srgbClr val="404146"/>
              </a:solidFill>
            </a:endParaRPr>
          </a:p>
        </p:txBody>
      </p:sp>
    </p:spTree>
    <p:extLst>
      <p:ext uri="{BB962C8B-B14F-4D97-AF65-F5344CB8AC3E}">
        <p14:creationId xmlns:p14="http://schemas.microsoft.com/office/powerpoint/2010/main" val="249272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40" fill="hold"/>
                                        <p:tgtEl>
                                          <p:spTgt spid="3"/>
                                        </p:tgtEl>
                                      </p:cBhvr>
                                    </p:cmd>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DCD5CB"/>
        </a:solidFill>
        <a:effectLst/>
      </p:bgPr>
    </p:bg>
    <p:spTree>
      <p:nvGrpSpPr>
        <p:cNvPr id="1" name=""/>
        <p:cNvGrpSpPr/>
        <p:nvPr/>
      </p:nvGrpSpPr>
      <p:grpSpPr>
        <a:xfrm>
          <a:off x="0" y="0"/>
          <a:ext cx="0" cy="0"/>
          <a:chOff x="0" y="0"/>
          <a:chExt cx="0" cy="0"/>
        </a:xfrm>
      </p:grpSpPr>
      <p:pic>
        <p:nvPicPr>
          <p:cNvPr id="2" name="bg4">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5" name="图片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文本框 13"/>
          <p:cNvSpPr txBox="1"/>
          <p:nvPr userDrawn="1"/>
        </p:nvSpPr>
        <p:spPr>
          <a:xfrm>
            <a:off x="739714" y="7035800"/>
            <a:ext cx="301686" cy="369332"/>
          </a:xfrm>
          <a:prstGeom prst="rect">
            <a:avLst/>
          </a:prstGeom>
          <a:noFill/>
        </p:spPr>
        <p:txBody>
          <a:bodyPr wrap="none" rtlCol="0">
            <a:spAutoFit/>
          </a:bodyPr>
          <a:lstStyle/>
          <a:p>
            <a:pPr algn="ctr"/>
            <a:r>
              <a:rPr lang="en-US" altLang="zh-CN">
                <a:solidFill>
                  <a:srgbClr val="404146"/>
                </a:solidFill>
              </a:rPr>
              <a:t>5</a:t>
            </a:r>
            <a:endParaRPr lang="zh-CN" altLang="en-US">
              <a:solidFill>
                <a:srgbClr val="404146"/>
              </a:solidFill>
            </a:endParaRPr>
          </a:p>
        </p:txBody>
      </p:sp>
    </p:spTree>
    <p:extLst>
      <p:ext uri="{BB962C8B-B14F-4D97-AF65-F5344CB8AC3E}">
        <p14:creationId xmlns:p14="http://schemas.microsoft.com/office/powerpoint/2010/main" val="33740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00" fill="hold"/>
                                        <p:tgtEl>
                                          <p:spTgt spid="2"/>
                                        </p:tgtEl>
                                      </p:cBhvr>
                                    </p:cmd>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DCD5CB"/>
        </a:solidFill>
        <a:effectLst/>
      </p:bgPr>
    </p:bg>
    <p:spTree>
      <p:nvGrpSpPr>
        <p:cNvPr id="1" name=""/>
        <p:cNvGrpSpPr/>
        <p:nvPr/>
      </p:nvGrpSpPr>
      <p:grpSpPr>
        <a:xfrm>
          <a:off x="0" y="0"/>
          <a:ext cx="0" cy="0"/>
          <a:chOff x="0" y="0"/>
          <a:chExt cx="0" cy="0"/>
        </a:xfrm>
      </p:grpSpPr>
      <p:pic>
        <p:nvPicPr>
          <p:cNvPr id="3" name="bg5a_RT">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4" name="图片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userDrawn="1"/>
        </p:nvSpPr>
        <p:spPr>
          <a:xfrm>
            <a:off x="739714" y="7035800"/>
            <a:ext cx="301686" cy="369332"/>
          </a:xfrm>
          <a:prstGeom prst="rect">
            <a:avLst/>
          </a:prstGeom>
          <a:noFill/>
        </p:spPr>
        <p:txBody>
          <a:bodyPr wrap="none" rtlCol="0">
            <a:spAutoFit/>
          </a:bodyPr>
          <a:lstStyle/>
          <a:p>
            <a:pPr algn="ctr"/>
            <a:r>
              <a:rPr lang="en-US" altLang="zh-CN">
                <a:solidFill>
                  <a:srgbClr val="404146"/>
                </a:solidFill>
              </a:rPr>
              <a:t>4</a:t>
            </a:r>
            <a:endParaRPr lang="zh-CN" altLang="en-US">
              <a:solidFill>
                <a:srgbClr val="404146"/>
              </a:solidFill>
            </a:endParaRPr>
          </a:p>
        </p:txBody>
      </p:sp>
    </p:spTree>
    <p:extLst>
      <p:ext uri="{BB962C8B-B14F-4D97-AF65-F5344CB8AC3E}">
        <p14:creationId xmlns:p14="http://schemas.microsoft.com/office/powerpoint/2010/main" val="40780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40" fill="hold"/>
                                        <p:tgtEl>
                                          <p:spTgt spid="3"/>
                                        </p:tgtEl>
                                      </p:cBhvr>
                                    </p:cmd>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rgbClr val="DCD5CB"/>
        </a:solidFill>
        <a:effectLst/>
      </p:bgPr>
    </p:bg>
    <p:spTree>
      <p:nvGrpSpPr>
        <p:cNvPr id="1" name=""/>
        <p:cNvGrpSpPr/>
        <p:nvPr/>
      </p:nvGrpSpPr>
      <p:grpSpPr>
        <a:xfrm>
          <a:off x="0" y="0"/>
          <a:ext cx="0" cy="0"/>
          <a:chOff x="0" y="0"/>
          <a:chExt cx="0" cy="0"/>
        </a:xfrm>
      </p:grpSpPr>
      <p:pic>
        <p:nvPicPr>
          <p:cNvPr id="2" name="bg5b_RB">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4" name="图片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5" name="文本框 4"/>
          <p:cNvSpPr txBox="1"/>
          <p:nvPr userDrawn="1"/>
        </p:nvSpPr>
        <p:spPr>
          <a:xfrm>
            <a:off x="739714" y="7035800"/>
            <a:ext cx="301686" cy="369332"/>
          </a:xfrm>
          <a:prstGeom prst="rect">
            <a:avLst/>
          </a:prstGeom>
          <a:noFill/>
        </p:spPr>
        <p:txBody>
          <a:bodyPr wrap="none" rtlCol="0">
            <a:spAutoFit/>
          </a:bodyPr>
          <a:lstStyle/>
          <a:p>
            <a:pPr algn="ctr"/>
            <a:r>
              <a:rPr lang="en-US" altLang="zh-CN">
                <a:solidFill>
                  <a:srgbClr val="404146"/>
                </a:solidFill>
              </a:rPr>
              <a:t>4</a:t>
            </a:r>
            <a:endParaRPr lang="zh-CN" altLang="en-US">
              <a:solidFill>
                <a:srgbClr val="404146"/>
              </a:solidFill>
            </a:endParaRPr>
          </a:p>
        </p:txBody>
      </p:sp>
    </p:spTree>
    <p:extLst>
      <p:ext uri="{BB962C8B-B14F-4D97-AF65-F5344CB8AC3E}">
        <p14:creationId xmlns:p14="http://schemas.microsoft.com/office/powerpoint/2010/main" val="356613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4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7134225"/>
            <a:ext cx="203200" cy="203200"/>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266700" y="7134225"/>
            <a:ext cx="203200" cy="203200"/>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533400" y="7134225"/>
            <a:ext cx="203200" cy="203200"/>
          </a:xfrm>
          <a:prstGeom prst="rect">
            <a:avLst/>
          </a:prstGeom>
          <a:solidFill>
            <a:srgbClr val="DCD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3856458"/>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1177468" y="3916451"/>
            <a:ext cx="2490995" cy="1899060"/>
            <a:chOff x="1177468" y="3916451"/>
            <a:chExt cx="2490995" cy="1899060"/>
          </a:xfrm>
        </p:grpSpPr>
        <p:grpSp>
          <p:nvGrpSpPr>
            <p:cNvPr id="47" name="组合 46"/>
            <p:cNvGrpSpPr/>
            <p:nvPr/>
          </p:nvGrpSpPr>
          <p:grpSpPr>
            <a:xfrm>
              <a:off x="1177468" y="3916451"/>
              <a:ext cx="1567665" cy="646331"/>
              <a:chOff x="1177468" y="3916451"/>
              <a:chExt cx="1567665" cy="646331"/>
            </a:xfrm>
          </p:grpSpPr>
          <p:sp>
            <p:nvSpPr>
              <p:cNvPr id="15" name="矩形 14"/>
              <p:cNvSpPr/>
              <p:nvPr/>
            </p:nvSpPr>
            <p:spPr>
              <a:xfrm>
                <a:off x="1177468" y="3986522"/>
                <a:ext cx="767446" cy="506189"/>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DCD5CB"/>
                    </a:solidFill>
                    <a:latin typeface="微软雅黑" panose="020B0503020204020204" pitchFamily="34" charset="-122"/>
                    <a:ea typeface="微软雅黑" panose="020B0503020204020204" pitchFamily="34" charset="-122"/>
                  </a:rPr>
                  <a:t>01</a:t>
                </a:r>
                <a:endParaRPr lang="zh-CN" altLang="en-US" sz="2400">
                  <a:solidFill>
                    <a:srgbClr val="DCD5CB"/>
                  </a:solidFill>
                  <a:latin typeface="微软雅黑" panose="020B0503020204020204" pitchFamily="34" charset="-122"/>
                  <a:ea typeface="微软雅黑" panose="020B0503020204020204" pitchFamily="34" charset="-122"/>
                </a:endParaRPr>
              </a:p>
            </p:txBody>
          </p:sp>
          <p:sp>
            <p:nvSpPr>
              <p:cNvPr id="18" name="矩形 17"/>
              <p:cNvSpPr/>
              <p:nvPr/>
            </p:nvSpPr>
            <p:spPr>
              <a:xfrm>
                <a:off x="1944914" y="3916451"/>
                <a:ext cx="800219" cy="646331"/>
              </a:xfrm>
              <a:prstGeom prst="rect">
                <a:avLst/>
              </a:prstGeom>
            </p:spPr>
            <p:txBody>
              <a:bodyPr wrap="none">
                <a:spAutoFit/>
              </a:bodyPr>
              <a:lstStyle/>
              <a:p>
                <a:pPr>
                  <a:lnSpc>
                    <a:spcPct val="150000"/>
                  </a:lnSpc>
                </a:pPr>
                <a:r>
                  <a:rPr lang="zh-CN" altLang="en-US" sz="2400" dirty="0">
                    <a:solidFill>
                      <a:srgbClr val="404146"/>
                    </a:solidFill>
                    <a:latin typeface="Century Gothic" panose="020B0502020202020204" pitchFamily="34" charset="0"/>
                    <a:ea typeface="微软雅黑" panose="020B0503020204020204" pitchFamily="34" charset="-122"/>
                  </a:rPr>
                  <a:t>绪论</a:t>
                </a:r>
                <a:endParaRPr lang="en-US" altLang="zh-CN" sz="2400" dirty="0">
                  <a:solidFill>
                    <a:srgbClr val="404146"/>
                  </a:solidFill>
                  <a:latin typeface="Century Gothic" panose="020B0502020202020204" pitchFamily="34" charset="0"/>
                  <a:ea typeface="微软雅黑" panose="020B0503020204020204" pitchFamily="34" charset="-122"/>
                </a:endParaRPr>
              </a:p>
            </p:txBody>
          </p:sp>
        </p:grpSp>
        <p:grpSp>
          <p:nvGrpSpPr>
            <p:cNvPr id="48" name="组合 47"/>
            <p:cNvGrpSpPr/>
            <p:nvPr/>
          </p:nvGrpSpPr>
          <p:grpSpPr>
            <a:xfrm>
              <a:off x="1177468" y="4577851"/>
              <a:ext cx="2183218" cy="576260"/>
              <a:chOff x="1177468" y="4577851"/>
              <a:chExt cx="2183218" cy="576260"/>
            </a:xfrm>
          </p:grpSpPr>
          <p:sp>
            <p:nvSpPr>
              <p:cNvPr id="19" name="矩形 18"/>
              <p:cNvSpPr/>
              <p:nvPr/>
            </p:nvSpPr>
            <p:spPr>
              <a:xfrm>
                <a:off x="1177468" y="4647922"/>
                <a:ext cx="767446" cy="506189"/>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DCD5CB"/>
                    </a:solidFill>
                    <a:latin typeface="微软雅黑" panose="020B0503020204020204" pitchFamily="34" charset="-122"/>
                    <a:ea typeface="微软雅黑" panose="020B0503020204020204" pitchFamily="34" charset="-122"/>
                  </a:rPr>
                  <a:t>02</a:t>
                </a:r>
                <a:endParaRPr lang="zh-CN" altLang="en-US" sz="2400">
                  <a:solidFill>
                    <a:srgbClr val="DCD5CB"/>
                  </a:solidFill>
                  <a:latin typeface="微软雅黑" panose="020B0503020204020204" pitchFamily="34" charset="-122"/>
                  <a:ea typeface="微软雅黑" panose="020B0503020204020204" pitchFamily="34" charset="-122"/>
                </a:endParaRPr>
              </a:p>
            </p:txBody>
          </p:sp>
          <p:sp>
            <p:nvSpPr>
              <p:cNvPr id="20" name="矩形 19"/>
              <p:cNvSpPr/>
              <p:nvPr/>
            </p:nvSpPr>
            <p:spPr>
              <a:xfrm>
                <a:off x="1944914" y="4577851"/>
                <a:ext cx="1415772" cy="461665"/>
              </a:xfrm>
              <a:prstGeom prst="rect">
                <a:avLst/>
              </a:prstGeom>
            </p:spPr>
            <p:txBody>
              <a:bodyPr wrap="none">
                <a:spAutoFit/>
              </a:bodyPr>
              <a:lstStyle/>
              <a:p>
                <a:r>
                  <a:rPr lang="zh-CN" altLang="en-US" sz="2400" dirty="0">
                    <a:solidFill>
                      <a:srgbClr val="404146"/>
                    </a:solidFill>
                    <a:latin typeface="Century Gothic" panose="020B0502020202020204" pitchFamily="34" charset="0"/>
                    <a:ea typeface="微软雅黑" panose="020B0503020204020204" pitchFamily="34" charset="-122"/>
                  </a:rPr>
                  <a:t>技术综述</a:t>
                </a:r>
              </a:p>
            </p:txBody>
          </p:sp>
        </p:grpSp>
        <p:grpSp>
          <p:nvGrpSpPr>
            <p:cNvPr id="49" name="组合 48"/>
            <p:cNvGrpSpPr/>
            <p:nvPr/>
          </p:nvGrpSpPr>
          <p:grpSpPr>
            <a:xfrm>
              <a:off x="1177468" y="5239251"/>
              <a:ext cx="2490995" cy="576260"/>
              <a:chOff x="1177468" y="5239251"/>
              <a:chExt cx="2490995" cy="576260"/>
            </a:xfrm>
          </p:grpSpPr>
          <p:sp>
            <p:nvSpPr>
              <p:cNvPr id="21" name="矩形 20"/>
              <p:cNvSpPr/>
              <p:nvPr/>
            </p:nvSpPr>
            <p:spPr>
              <a:xfrm>
                <a:off x="1177468" y="5309322"/>
                <a:ext cx="767446" cy="506189"/>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DCD5CB"/>
                    </a:solidFill>
                    <a:latin typeface="微软雅黑" panose="020B0503020204020204" pitchFamily="34" charset="-122"/>
                    <a:ea typeface="微软雅黑" panose="020B0503020204020204" pitchFamily="34" charset="-122"/>
                  </a:rPr>
                  <a:t>03</a:t>
                </a:r>
                <a:endParaRPr lang="zh-CN" altLang="en-US" sz="2400">
                  <a:solidFill>
                    <a:srgbClr val="DCD5CB"/>
                  </a:solidFill>
                  <a:latin typeface="微软雅黑" panose="020B0503020204020204" pitchFamily="34" charset="-122"/>
                  <a:ea typeface="微软雅黑" panose="020B0503020204020204" pitchFamily="34" charset="-122"/>
                </a:endParaRPr>
              </a:p>
            </p:txBody>
          </p:sp>
          <p:sp>
            <p:nvSpPr>
              <p:cNvPr id="22" name="矩形 21"/>
              <p:cNvSpPr/>
              <p:nvPr/>
            </p:nvSpPr>
            <p:spPr>
              <a:xfrm>
                <a:off x="1944914" y="5239251"/>
                <a:ext cx="1723549" cy="461665"/>
              </a:xfrm>
              <a:prstGeom prst="rect">
                <a:avLst/>
              </a:prstGeom>
            </p:spPr>
            <p:txBody>
              <a:bodyPr wrap="none">
                <a:spAutoFit/>
              </a:bodyPr>
              <a:lstStyle/>
              <a:p>
                <a:r>
                  <a:rPr lang="zh-CN" altLang="en-US" sz="2400" dirty="0">
                    <a:solidFill>
                      <a:srgbClr val="404146"/>
                    </a:solidFill>
                    <a:latin typeface="Century Gothic" panose="020B0502020202020204" pitchFamily="34" charset="0"/>
                    <a:ea typeface="微软雅黑" panose="020B0503020204020204" pitchFamily="34" charset="-122"/>
                  </a:rPr>
                  <a:t>可行性分析</a:t>
                </a:r>
              </a:p>
            </p:txBody>
          </p:sp>
        </p:grpSp>
      </p:grpSp>
      <p:grpSp>
        <p:nvGrpSpPr>
          <p:cNvPr id="54" name="组合 53"/>
          <p:cNvGrpSpPr/>
          <p:nvPr/>
        </p:nvGrpSpPr>
        <p:grpSpPr>
          <a:xfrm>
            <a:off x="5553059" y="3923971"/>
            <a:ext cx="2183218" cy="1954090"/>
            <a:chOff x="5502726" y="3916451"/>
            <a:chExt cx="2183218" cy="1969131"/>
          </a:xfrm>
        </p:grpSpPr>
        <p:grpSp>
          <p:nvGrpSpPr>
            <p:cNvPr id="50" name="组合 49"/>
            <p:cNvGrpSpPr/>
            <p:nvPr/>
          </p:nvGrpSpPr>
          <p:grpSpPr>
            <a:xfrm>
              <a:off x="5502726" y="3916451"/>
              <a:ext cx="2183218" cy="576260"/>
              <a:chOff x="5502726" y="3916451"/>
              <a:chExt cx="2183218" cy="576260"/>
            </a:xfrm>
          </p:grpSpPr>
          <p:sp>
            <p:nvSpPr>
              <p:cNvPr id="23" name="矩形 22"/>
              <p:cNvSpPr/>
              <p:nvPr/>
            </p:nvSpPr>
            <p:spPr>
              <a:xfrm>
                <a:off x="5502726" y="3986522"/>
                <a:ext cx="767446" cy="506189"/>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DCD5CB"/>
                    </a:solidFill>
                    <a:latin typeface="微软雅黑" panose="020B0503020204020204" pitchFamily="34" charset="-122"/>
                    <a:ea typeface="微软雅黑" panose="020B0503020204020204" pitchFamily="34" charset="-122"/>
                  </a:rPr>
                  <a:t>04</a:t>
                </a:r>
                <a:endParaRPr lang="zh-CN" altLang="en-US" sz="2400" dirty="0">
                  <a:solidFill>
                    <a:srgbClr val="DCD5CB"/>
                  </a:solidFill>
                  <a:latin typeface="微软雅黑" panose="020B0503020204020204" pitchFamily="34" charset="-122"/>
                  <a:ea typeface="微软雅黑" panose="020B0503020204020204" pitchFamily="34" charset="-122"/>
                </a:endParaRPr>
              </a:p>
            </p:txBody>
          </p:sp>
          <p:sp>
            <p:nvSpPr>
              <p:cNvPr id="24" name="矩形 23"/>
              <p:cNvSpPr/>
              <p:nvPr/>
            </p:nvSpPr>
            <p:spPr>
              <a:xfrm>
                <a:off x="6270172" y="3916451"/>
                <a:ext cx="1415772" cy="461665"/>
              </a:xfrm>
              <a:prstGeom prst="rect">
                <a:avLst/>
              </a:prstGeom>
            </p:spPr>
            <p:txBody>
              <a:bodyPr wrap="square">
                <a:spAutoFit/>
              </a:bodyPr>
              <a:lstStyle/>
              <a:p>
                <a:r>
                  <a:rPr lang="zh-CN" altLang="en-US" sz="2400" dirty="0">
                    <a:solidFill>
                      <a:srgbClr val="404146"/>
                    </a:solidFill>
                    <a:latin typeface="Century Gothic" panose="020B0502020202020204" pitchFamily="34" charset="0"/>
                    <a:ea typeface="微软雅黑" panose="020B0503020204020204" pitchFamily="34" charset="-122"/>
                  </a:rPr>
                  <a:t>系统设计</a:t>
                </a:r>
              </a:p>
            </p:txBody>
          </p:sp>
        </p:grpSp>
        <p:grpSp>
          <p:nvGrpSpPr>
            <p:cNvPr id="51" name="组合 50"/>
            <p:cNvGrpSpPr/>
            <p:nvPr/>
          </p:nvGrpSpPr>
          <p:grpSpPr>
            <a:xfrm>
              <a:off x="5502726" y="4577851"/>
              <a:ext cx="2183218" cy="580095"/>
              <a:chOff x="5502726" y="4577851"/>
              <a:chExt cx="2183218" cy="580095"/>
            </a:xfrm>
          </p:grpSpPr>
          <p:sp>
            <p:nvSpPr>
              <p:cNvPr id="25" name="矩形 24"/>
              <p:cNvSpPr/>
              <p:nvPr/>
            </p:nvSpPr>
            <p:spPr>
              <a:xfrm>
                <a:off x="5502726" y="4647922"/>
                <a:ext cx="767446" cy="506189"/>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DCD5CB"/>
                    </a:solidFill>
                    <a:latin typeface="微软雅黑" panose="020B0503020204020204" pitchFamily="34" charset="-122"/>
                    <a:ea typeface="微软雅黑" panose="020B0503020204020204" pitchFamily="34" charset="-122"/>
                  </a:rPr>
                  <a:t>05</a:t>
                </a:r>
                <a:endParaRPr lang="zh-CN" altLang="en-US" sz="2400">
                  <a:solidFill>
                    <a:srgbClr val="DCD5CB"/>
                  </a:solidFill>
                  <a:latin typeface="微软雅黑" panose="020B0503020204020204" pitchFamily="34" charset="-122"/>
                  <a:ea typeface="微软雅黑" panose="020B0503020204020204" pitchFamily="34" charset="-122"/>
                </a:endParaRPr>
              </a:p>
            </p:txBody>
          </p:sp>
          <p:sp>
            <p:nvSpPr>
              <p:cNvPr id="26" name="矩形 25"/>
              <p:cNvSpPr/>
              <p:nvPr/>
            </p:nvSpPr>
            <p:spPr>
              <a:xfrm>
                <a:off x="6270172" y="4577851"/>
                <a:ext cx="1415772" cy="580095"/>
              </a:xfrm>
              <a:prstGeom prst="rect">
                <a:avLst/>
              </a:prstGeom>
            </p:spPr>
            <p:txBody>
              <a:bodyPr wrap="none">
                <a:spAutoFit/>
              </a:bodyPr>
              <a:lstStyle/>
              <a:p>
                <a:pPr>
                  <a:lnSpc>
                    <a:spcPct val="150000"/>
                  </a:lnSpc>
                </a:pPr>
                <a:r>
                  <a:rPr lang="zh-CN" altLang="en-US" sz="2400" dirty="0">
                    <a:solidFill>
                      <a:srgbClr val="404146"/>
                    </a:solidFill>
                    <a:latin typeface="Century Gothic" panose="020B0502020202020204" pitchFamily="34" charset="0"/>
                    <a:ea typeface="微软雅黑" panose="020B0503020204020204" pitchFamily="34" charset="-122"/>
                  </a:rPr>
                  <a:t>系统实现</a:t>
                </a:r>
                <a:endParaRPr lang="en-US" altLang="zh-CN" sz="2400" dirty="0">
                  <a:solidFill>
                    <a:srgbClr val="404146"/>
                  </a:solidFill>
                  <a:latin typeface="Century Gothic" panose="020B0502020202020204" pitchFamily="34" charset="0"/>
                  <a:ea typeface="微软雅黑" panose="020B0503020204020204" pitchFamily="34" charset="-122"/>
                </a:endParaRPr>
              </a:p>
            </p:txBody>
          </p:sp>
        </p:grpSp>
        <p:grpSp>
          <p:nvGrpSpPr>
            <p:cNvPr id="52" name="组合 51"/>
            <p:cNvGrpSpPr/>
            <p:nvPr/>
          </p:nvGrpSpPr>
          <p:grpSpPr>
            <a:xfrm>
              <a:off x="5502726" y="5239251"/>
              <a:ext cx="2183218" cy="646331"/>
              <a:chOff x="5502726" y="5239251"/>
              <a:chExt cx="2183218" cy="646331"/>
            </a:xfrm>
          </p:grpSpPr>
          <p:sp>
            <p:nvSpPr>
              <p:cNvPr id="27" name="矩形 26"/>
              <p:cNvSpPr/>
              <p:nvPr/>
            </p:nvSpPr>
            <p:spPr>
              <a:xfrm>
                <a:off x="5502726" y="5309322"/>
                <a:ext cx="767446" cy="506189"/>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DCD5CB"/>
                    </a:solidFill>
                    <a:latin typeface="微软雅黑" panose="020B0503020204020204" pitchFamily="34" charset="-122"/>
                    <a:ea typeface="微软雅黑" panose="020B0503020204020204" pitchFamily="34" charset="-122"/>
                  </a:rPr>
                  <a:t>06</a:t>
                </a:r>
                <a:endParaRPr lang="zh-CN" altLang="en-US" sz="2400">
                  <a:solidFill>
                    <a:srgbClr val="DCD5CB"/>
                  </a:solidFill>
                  <a:latin typeface="微软雅黑" panose="020B0503020204020204" pitchFamily="34" charset="-122"/>
                  <a:ea typeface="微软雅黑" panose="020B0503020204020204" pitchFamily="34" charset="-122"/>
                </a:endParaRPr>
              </a:p>
            </p:txBody>
          </p:sp>
          <p:sp>
            <p:nvSpPr>
              <p:cNvPr id="28" name="矩形 27"/>
              <p:cNvSpPr/>
              <p:nvPr/>
            </p:nvSpPr>
            <p:spPr>
              <a:xfrm>
                <a:off x="6270172" y="5239251"/>
                <a:ext cx="1415772" cy="646331"/>
              </a:xfrm>
              <a:prstGeom prst="rect">
                <a:avLst/>
              </a:prstGeom>
            </p:spPr>
            <p:txBody>
              <a:bodyPr wrap="none">
                <a:spAutoFit/>
              </a:bodyPr>
              <a:lstStyle/>
              <a:p>
                <a:pPr>
                  <a:lnSpc>
                    <a:spcPct val="150000"/>
                  </a:lnSpc>
                </a:pPr>
                <a:r>
                  <a:rPr lang="zh-CN" altLang="en-US" sz="2400">
                    <a:solidFill>
                      <a:srgbClr val="404146"/>
                    </a:solidFill>
                    <a:latin typeface="Century Gothic" panose="020B0502020202020204" pitchFamily="34" charset="0"/>
                    <a:ea typeface="微软雅黑" panose="020B0503020204020204" pitchFamily="34" charset="-122"/>
                  </a:rPr>
                  <a:t>论文总结</a:t>
                </a:r>
                <a:endParaRPr lang="zh-CN" altLang="en-US" sz="2400" dirty="0">
                  <a:solidFill>
                    <a:srgbClr val="404146"/>
                  </a:solidFill>
                  <a:latin typeface="Century Gothic" panose="020B0502020202020204" pitchFamily="34" charset="0"/>
                  <a:ea typeface="微软雅黑" panose="020B0503020204020204" pitchFamily="34" charset="-122"/>
                </a:endParaRPr>
              </a:p>
            </p:txBody>
          </p:sp>
        </p:grpSp>
      </p:grpSp>
      <p:grpSp>
        <p:nvGrpSpPr>
          <p:cNvPr id="46" name="组合 45"/>
          <p:cNvGrpSpPr/>
          <p:nvPr/>
        </p:nvGrpSpPr>
        <p:grpSpPr>
          <a:xfrm>
            <a:off x="102663" y="1102253"/>
            <a:ext cx="11668237" cy="2580528"/>
            <a:chOff x="421483" y="738097"/>
            <a:chExt cx="11668237" cy="2580528"/>
          </a:xfrm>
        </p:grpSpPr>
        <p:sp>
          <p:nvSpPr>
            <p:cNvPr id="14" name="文本框 13"/>
            <p:cNvSpPr txBox="1"/>
            <p:nvPr/>
          </p:nvSpPr>
          <p:spPr>
            <a:xfrm>
              <a:off x="1666674" y="738097"/>
              <a:ext cx="10423046" cy="861774"/>
            </a:xfrm>
            <a:prstGeom prst="rect">
              <a:avLst/>
            </a:prstGeom>
            <a:noFill/>
          </p:spPr>
          <p:txBody>
            <a:bodyPr wrap="none" rtlCol="0">
              <a:spAutoFit/>
            </a:bodyPr>
            <a:lstStyle/>
            <a:p>
              <a:r>
                <a:rPr lang="zh-CN" altLang="en-US" sz="5000" b="1" spc="-300" dirty="0">
                  <a:solidFill>
                    <a:srgbClr val="002060"/>
                  </a:solidFill>
                  <a:latin typeface="微软雅黑 Light" panose="020B0502040204020203" pitchFamily="34" charset="-122"/>
                  <a:ea typeface="微软雅黑 Light" panose="020B0502040204020203" pitchFamily="34" charset="-122"/>
                </a:rPr>
                <a:t>基于微信的</a:t>
              </a:r>
              <a:r>
                <a:rPr lang="en-US" altLang="zh-CN" sz="5000" b="1" spc="-300" dirty="0" err="1">
                  <a:solidFill>
                    <a:srgbClr val="002060"/>
                  </a:solidFill>
                  <a:latin typeface="微软雅黑 Light" panose="020B0502040204020203" pitchFamily="34" charset="-122"/>
                  <a:ea typeface="微软雅黑 Light" panose="020B0502040204020203" pitchFamily="34" charset="-122"/>
                </a:rPr>
                <a:t>bupt</a:t>
              </a:r>
              <a:r>
                <a:rPr lang="zh-CN" altLang="en-US" sz="5000" b="1" spc="-300" dirty="0">
                  <a:solidFill>
                    <a:srgbClr val="002060"/>
                  </a:solidFill>
                  <a:latin typeface="微软雅黑 Light" panose="020B0502040204020203" pitchFamily="34" charset="-122"/>
                  <a:ea typeface="微软雅黑 Light" panose="020B0502040204020203" pitchFamily="34" charset="-122"/>
                </a:rPr>
                <a:t>健康系统的设计与实现</a:t>
              </a:r>
            </a:p>
          </p:txBody>
        </p:sp>
        <p:grpSp>
          <p:nvGrpSpPr>
            <p:cNvPr id="37" name="组合 36"/>
            <p:cNvGrpSpPr/>
            <p:nvPr/>
          </p:nvGrpSpPr>
          <p:grpSpPr>
            <a:xfrm>
              <a:off x="421483" y="776789"/>
              <a:ext cx="1218714" cy="2541836"/>
              <a:chOff x="144518" y="-1882188"/>
              <a:chExt cx="1218714" cy="2541836"/>
            </a:xfrm>
          </p:grpSpPr>
          <p:sp>
            <p:nvSpPr>
              <p:cNvPr id="38" name="矩形 37"/>
              <p:cNvSpPr/>
              <p:nvPr/>
            </p:nvSpPr>
            <p:spPr>
              <a:xfrm>
                <a:off x="309713" y="-1878094"/>
                <a:ext cx="276965" cy="276965"/>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CD5CB"/>
                  </a:solidFill>
                </a:endParaRPr>
              </a:p>
            </p:txBody>
          </p:sp>
          <p:sp>
            <p:nvSpPr>
              <p:cNvPr id="39" name="矩形 38"/>
              <p:cNvSpPr/>
              <p:nvPr/>
            </p:nvSpPr>
            <p:spPr>
              <a:xfrm>
                <a:off x="578841" y="-1882188"/>
                <a:ext cx="784391" cy="784391"/>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44518" y="-1055227"/>
                <a:ext cx="976063" cy="1714875"/>
                <a:chOff x="12594771" y="2189570"/>
                <a:chExt cx="2219218" cy="3899009"/>
              </a:xfrm>
              <a:solidFill>
                <a:srgbClr val="DCD6CC"/>
              </a:solidFill>
            </p:grpSpPr>
            <p:sp>
              <p:nvSpPr>
                <p:cNvPr id="41" name="Freeform 5"/>
                <p:cNvSpPr>
                  <a:spLocks/>
                </p:cNvSpPr>
                <p:nvPr/>
              </p:nvSpPr>
              <p:spPr bwMode="auto">
                <a:xfrm>
                  <a:off x="13285227" y="2189570"/>
                  <a:ext cx="1528762" cy="754062"/>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Rectangle 7"/>
                <p:cNvSpPr>
                  <a:spLocks noChangeArrowheads="1"/>
                </p:cNvSpPr>
                <p:nvPr/>
              </p:nvSpPr>
              <p:spPr bwMode="auto">
                <a:xfrm>
                  <a:off x="13848896" y="5253554"/>
                  <a:ext cx="28575" cy="141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686067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strips(downRight)">
                                      <p:cBhvr>
                                        <p:cTn id="7" dur="1000"/>
                                        <p:tgtEl>
                                          <p:spTgt spid="46"/>
                                        </p:tgtEl>
                                      </p:cBhvr>
                                    </p:animEffect>
                                  </p:childTnLst>
                                </p:cTn>
                              </p:par>
                              <p:par>
                                <p:cTn id="8" presetID="22" presetClass="entr" presetSubtype="1" fill="hold" nodeType="withEffect">
                                  <p:stCondLst>
                                    <p:cond delay="100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500"/>
                                        <p:tgtEl>
                                          <p:spTgt spid="53"/>
                                        </p:tgtEl>
                                      </p:cBhvr>
                                    </p:animEffect>
                                  </p:childTnLst>
                                </p:cTn>
                              </p:par>
                              <p:par>
                                <p:cTn id="11" presetID="22" presetClass="entr" presetSubtype="1" fill="hold" nodeType="withEffect">
                                  <p:stCondLst>
                                    <p:cond delay="2500"/>
                                  </p:stCondLst>
                                  <p:childTnLst>
                                    <p:set>
                                      <p:cBhvr>
                                        <p:cTn id="12" dur="1" fill="hold">
                                          <p:stCondLst>
                                            <p:cond delay="0"/>
                                          </p:stCondLst>
                                        </p:cTn>
                                        <p:tgtEl>
                                          <p:spTgt spid="54"/>
                                        </p:tgtEl>
                                        <p:attrNameLst>
                                          <p:attrName>style.visibility</p:attrName>
                                        </p:attrNameLst>
                                      </p:cBhvr>
                                      <p:to>
                                        <p:strVal val="visible"/>
                                      </p:to>
                                    </p:set>
                                    <p:animEffect transition="in" filter="wipe(up)">
                                      <p:cBhvr>
                                        <p:cTn id="13" dur="1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2584211" cy="1138739"/>
            <a:chOff x="0" y="0"/>
            <a:chExt cx="2584211" cy="1138739"/>
          </a:xfrm>
        </p:grpSpPr>
        <p:sp>
          <p:nvSpPr>
            <p:cNvPr id="10" name="文本框 9"/>
            <p:cNvSpPr txBox="1"/>
            <p:nvPr/>
          </p:nvSpPr>
          <p:spPr>
            <a:xfrm>
              <a:off x="1155615" y="276965"/>
              <a:ext cx="1428596" cy="861774"/>
            </a:xfrm>
            <a:prstGeom prst="rect">
              <a:avLst/>
            </a:prstGeom>
            <a:noFill/>
          </p:spPr>
          <p:txBody>
            <a:bodyPr wrap="none" rtlCol="0">
              <a:spAutoFit/>
            </a:bodyPr>
            <a:lstStyle/>
            <a:p>
              <a:r>
                <a:rPr lang="zh-CN" altLang="en-US" sz="5000" spc="-150" dirty="0">
                  <a:solidFill>
                    <a:srgbClr val="BC1F26"/>
                  </a:solidFill>
                  <a:latin typeface="微软雅黑 Light" panose="020B0502040204020203" pitchFamily="34" charset="-122"/>
                  <a:ea typeface="微软雅黑 Light" panose="020B0502040204020203" pitchFamily="34" charset="-122"/>
                </a:rPr>
                <a:t>绪论</a:t>
              </a:r>
            </a:p>
          </p:txBody>
        </p:sp>
        <p:grpSp>
          <p:nvGrpSpPr>
            <p:cNvPr id="11" name="组合 10"/>
            <p:cNvGrpSpPr/>
            <p:nvPr/>
          </p:nvGrpSpPr>
          <p:grpSpPr>
            <a:xfrm>
              <a:off x="0" y="0"/>
              <a:ext cx="1061356" cy="1061356"/>
              <a:chOff x="-276965" y="-276965"/>
              <a:chExt cx="1061356" cy="1061356"/>
            </a:xfrm>
          </p:grpSpPr>
          <p:sp>
            <p:nvSpPr>
              <p:cNvPr id="12" name="矩形 11"/>
              <p:cNvSpPr/>
              <p:nvPr/>
            </p:nvSpPr>
            <p:spPr>
              <a:xfrm>
                <a:off x="-276965" y="-276965"/>
                <a:ext cx="276965" cy="276965"/>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CD5CB"/>
                  </a:solidFill>
                </a:endParaRPr>
              </a:p>
            </p:txBody>
          </p:sp>
          <p:sp>
            <p:nvSpPr>
              <p:cNvPr id="13" name="矩形 12"/>
              <p:cNvSpPr/>
              <p:nvPr/>
            </p:nvSpPr>
            <p:spPr>
              <a:xfrm>
                <a:off x="0" y="0"/>
                <a:ext cx="784391" cy="784391"/>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50260" y="144362"/>
                <a:ext cx="678669" cy="515286"/>
                <a:chOff x="12380459" y="4917004"/>
                <a:chExt cx="1543050" cy="1171575"/>
              </a:xfrm>
              <a:solidFill>
                <a:srgbClr val="DCD6CC"/>
              </a:solidFill>
            </p:grpSpPr>
            <p:sp>
              <p:nvSpPr>
                <p:cNvPr id="1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7"/>
                <p:cNvSpPr>
                  <a:spLocks noChangeArrowheads="1"/>
                </p:cNvSpPr>
                <p:nvPr/>
              </p:nvSpPr>
              <p:spPr bwMode="auto">
                <a:xfrm>
                  <a:off x="13848896" y="5253554"/>
                  <a:ext cx="28575" cy="141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 name="文本框 2">
            <a:extLst>
              <a:ext uri="{FF2B5EF4-FFF2-40B4-BE49-F238E27FC236}">
                <a16:creationId xmlns:a16="http://schemas.microsoft.com/office/drawing/2014/main" id="{523681E2-E3A7-43EA-A9EC-F16F0DFC2A33}"/>
              </a:ext>
            </a:extLst>
          </p:cNvPr>
          <p:cNvSpPr txBox="1"/>
          <p:nvPr/>
        </p:nvSpPr>
        <p:spPr>
          <a:xfrm>
            <a:off x="570451" y="2572902"/>
            <a:ext cx="11027329" cy="2308324"/>
          </a:xfrm>
          <a:prstGeom prst="rect">
            <a:avLst/>
          </a:prstGeom>
          <a:noFill/>
        </p:spPr>
        <p:txBody>
          <a:bodyPr wrap="square" rtlCol="0">
            <a:spAutoFit/>
          </a:bodyPr>
          <a:lstStyle/>
          <a:p>
            <a:r>
              <a:rPr lang="zh-CN" altLang="zh-CN"/>
              <a:t>随着无线移动设备的发展，手机也日益普及，微信的推出使手机的发展进入到了一个新的领域。世界上一些知名的移动设备生产厂商对于智能机的开发热情也日益提高，</a:t>
            </a:r>
            <a:r>
              <a:rPr lang="en-US" altLang="zh-CN"/>
              <a:t>Android</a:t>
            </a:r>
            <a:r>
              <a:rPr lang="zh-CN" altLang="zh-CN"/>
              <a:t>系统的使用人群正在急速提升，微信应用程序的多样化对人们快速获取资讯以及方便人们的生活起着不可忽视的作用，近年来微信得到了社会更多的认同和应用。在中国，手机已经成为人们日常生活必不可少的一部分，智能手机在高校人群中逐渐得到了普及，</a:t>
            </a:r>
            <a:r>
              <a:rPr lang="en-US" altLang="zh-CN"/>
              <a:t>Android</a:t>
            </a:r>
            <a:r>
              <a:rPr lang="zh-CN" altLang="zh-CN"/>
              <a:t>手机凭借其优秀的系统性能以及良好的用户体验迅速得到了高校师生的青睐。在高校中，购物，聊天，交友的日常活动也完全转移到了手机上。大学生活枯燥，又要承受步入社会的压力，使学生很容易产生健康疾病。为缓解这一情况，我决定开发一款基于微信的</a:t>
            </a:r>
            <a:r>
              <a:rPr lang="en-US" altLang="zh-CN"/>
              <a:t>bupt</a:t>
            </a:r>
            <a:r>
              <a:rPr lang="zh-CN" altLang="zh-CN"/>
              <a:t>微信系统，使学生能够随时随地了解自己当前的健康状况，也可以随时向心理咨询师请教健康问题。</a:t>
            </a:r>
            <a:endParaRPr lang="zh-CN" altLang="en-US" sz="2600" dirty="0">
              <a:latin typeface="+mn-ea"/>
            </a:endParaRPr>
          </a:p>
        </p:txBody>
      </p:sp>
    </p:spTree>
    <p:extLst>
      <p:ext uri="{BB962C8B-B14F-4D97-AF65-F5344CB8AC3E}">
        <p14:creationId xmlns:p14="http://schemas.microsoft.com/office/powerpoint/2010/main" val="704046714"/>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4110270" cy="1200295"/>
            <a:chOff x="0" y="0"/>
            <a:chExt cx="4110270" cy="1200295"/>
          </a:xfrm>
        </p:grpSpPr>
        <p:sp>
          <p:nvSpPr>
            <p:cNvPr id="20" name="文本框 19"/>
            <p:cNvSpPr txBox="1"/>
            <p:nvPr/>
          </p:nvSpPr>
          <p:spPr>
            <a:xfrm>
              <a:off x="1155615" y="276965"/>
              <a:ext cx="2954655" cy="923330"/>
            </a:xfrm>
            <a:prstGeom prst="rect">
              <a:avLst/>
            </a:prstGeom>
            <a:noFill/>
          </p:spPr>
          <p:txBody>
            <a:bodyPr wrap="none" rtlCol="0">
              <a:spAutoFit/>
            </a:bodyPr>
            <a:lstStyle/>
            <a:p>
              <a:r>
                <a:rPr lang="zh-CN" altLang="en-US" sz="5400" b="1" dirty="0">
                  <a:latin typeface="Impact" panose="020B0806030902050204" pitchFamily="34" charset="0"/>
                  <a:ea typeface="微软雅黑" panose="020B0503020204020204" charset="-122"/>
                </a:rPr>
                <a:t>技术综述</a:t>
              </a:r>
              <a:endParaRPr lang="zh-CN" altLang="en-US" sz="5000" spc="-150" dirty="0">
                <a:solidFill>
                  <a:srgbClr val="BC1F26"/>
                </a:solidFill>
                <a:latin typeface="微软雅黑 Light" panose="020B0502040204020203" pitchFamily="34" charset="-122"/>
                <a:ea typeface="微软雅黑 Light" panose="020B0502040204020203" pitchFamily="34" charset="-122"/>
              </a:endParaRPr>
            </a:p>
          </p:txBody>
        </p:sp>
        <p:grpSp>
          <p:nvGrpSpPr>
            <p:cNvPr id="21" name="组合 20"/>
            <p:cNvGrpSpPr/>
            <p:nvPr/>
          </p:nvGrpSpPr>
          <p:grpSpPr>
            <a:xfrm>
              <a:off x="0" y="0"/>
              <a:ext cx="1061356" cy="1061356"/>
              <a:chOff x="-276965" y="-276965"/>
              <a:chExt cx="1061356" cy="1061356"/>
            </a:xfrm>
          </p:grpSpPr>
          <p:sp>
            <p:nvSpPr>
              <p:cNvPr id="22" name="矩形 21"/>
              <p:cNvSpPr/>
              <p:nvPr/>
            </p:nvSpPr>
            <p:spPr>
              <a:xfrm>
                <a:off x="-276965" y="-276965"/>
                <a:ext cx="276965" cy="276965"/>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CD5CB"/>
                  </a:solidFill>
                </a:endParaRPr>
              </a:p>
            </p:txBody>
          </p:sp>
          <p:sp>
            <p:nvSpPr>
              <p:cNvPr id="23" name="矩形 22"/>
              <p:cNvSpPr/>
              <p:nvPr/>
            </p:nvSpPr>
            <p:spPr>
              <a:xfrm>
                <a:off x="0" y="0"/>
                <a:ext cx="784391" cy="784391"/>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50260" y="144362"/>
                <a:ext cx="678669" cy="515286"/>
                <a:chOff x="12380459" y="4917004"/>
                <a:chExt cx="1543050" cy="1171575"/>
              </a:xfrm>
              <a:solidFill>
                <a:srgbClr val="DCD6CC"/>
              </a:solidFill>
            </p:grpSpPr>
            <p:sp>
              <p:nvSpPr>
                <p:cNvPr id="2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7"/>
                <p:cNvSpPr>
                  <a:spLocks noChangeArrowheads="1"/>
                </p:cNvSpPr>
                <p:nvPr/>
              </p:nvSpPr>
              <p:spPr bwMode="auto">
                <a:xfrm>
                  <a:off x="13848896" y="5253554"/>
                  <a:ext cx="28575" cy="141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3" name="组合 2"/>
          <p:cNvGrpSpPr/>
          <p:nvPr/>
        </p:nvGrpSpPr>
        <p:grpSpPr>
          <a:xfrm>
            <a:off x="6066781" y="2315286"/>
            <a:ext cx="4641899" cy="981226"/>
            <a:chOff x="1406523" y="2181062"/>
            <a:chExt cx="4641899" cy="981226"/>
          </a:xfrm>
        </p:grpSpPr>
        <p:cxnSp>
          <p:nvCxnSpPr>
            <p:cNvPr id="30" name="直接连接符 29"/>
            <p:cNvCxnSpPr/>
            <p:nvPr/>
          </p:nvCxnSpPr>
          <p:spPr>
            <a:xfrm>
              <a:off x="1493384" y="2181062"/>
              <a:ext cx="0" cy="981226"/>
            </a:xfrm>
            <a:prstGeom prst="line">
              <a:avLst/>
            </a:prstGeom>
            <a:ln w="127000">
              <a:solidFill>
                <a:srgbClr val="404146"/>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06523" y="2181062"/>
              <a:ext cx="0" cy="981226"/>
            </a:xfrm>
            <a:prstGeom prst="line">
              <a:avLst/>
            </a:prstGeom>
            <a:ln w="63500">
              <a:solidFill>
                <a:srgbClr val="BC1F26"/>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892533" y="2206164"/>
              <a:ext cx="4155889" cy="931022"/>
            </a:xfrm>
            <a:prstGeom prst="rect">
              <a:avLst/>
            </a:prstGeom>
          </p:spPr>
          <p:txBody>
            <a:bodyPr wrap="square" lIns="68570" tIns="34289" rIns="68570" bIns="34289">
              <a:spAutoFit/>
            </a:bodyPr>
            <a:lstStyle/>
            <a:p>
              <a:r>
                <a:rPr lang="zh-CN" altLang="zh-CN" sz="1400" dirty="0">
                  <a:solidFill>
                    <a:srgbClr val="404146"/>
                  </a:solidFill>
                  <a:latin typeface="微软雅黑" panose="020B0503020204020204" pitchFamily="34" charset="-122"/>
                  <a:ea typeface="微软雅黑" panose="020B0503020204020204" pitchFamily="34" charset="-122"/>
                </a:rPr>
                <a:t>系统实现的关键技术入手分析，分别分析了</a:t>
              </a:r>
              <a:r>
                <a:rPr lang="en-US" altLang="zh-CN" sz="1400" dirty="0" err="1">
                  <a:solidFill>
                    <a:srgbClr val="404146"/>
                  </a:solidFill>
                  <a:latin typeface="微软雅黑" panose="020B0503020204020204" pitchFamily="34" charset="-122"/>
                  <a:ea typeface="微软雅黑" panose="020B0503020204020204" pitchFamily="34" charset="-122"/>
                </a:rPr>
                <a:t>Andriod</a:t>
              </a:r>
              <a:r>
                <a:rPr lang="zh-CN" altLang="zh-CN" sz="1400" dirty="0">
                  <a:solidFill>
                    <a:srgbClr val="404146"/>
                  </a:solidFill>
                  <a:latin typeface="微软雅黑" panose="020B0503020204020204" pitchFamily="34" charset="-122"/>
                  <a:ea typeface="微软雅黑" panose="020B0503020204020204" pitchFamily="34" charset="-122"/>
                </a:rPr>
                <a:t>技术、系统开发模式的介绍、</a:t>
              </a:r>
              <a:r>
                <a:rPr lang="en-US" altLang="zh-CN" sz="1400" dirty="0">
                  <a:solidFill>
                    <a:srgbClr val="404146"/>
                  </a:solidFill>
                  <a:latin typeface="微软雅黑" panose="020B0503020204020204" pitchFamily="34" charset="-122"/>
                  <a:ea typeface="微软雅黑" panose="020B0503020204020204" pitchFamily="34" charset="-122"/>
                </a:rPr>
                <a:t>CSS3</a:t>
              </a:r>
              <a:r>
                <a:rPr lang="zh-CN" altLang="zh-CN" sz="1400" dirty="0">
                  <a:solidFill>
                    <a:srgbClr val="404146"/>
                  </a:solidFill>
                  <a:latin typeface="微软雅黑" panose="020B0503020204020204" pitchFamily="34" charset="-122"/>
                  <a:ea typeface="微软雅黑" panose="020B0503020204020204" pitchFamily="34" charset="-122"/>
                </a:rPr>
                <a:t>网页风格设计工具以及</a:t>
              </a:r>
              <a:r>
                <a:rPr lang="en-US" altLang="zh-CN" sz="1400" dirty="0">
                  <a:solidFill>
                    <a:srgbClr val="404146"/>
                  </a:solidFill>
                  <a:latin typeface="微软雅黑" panose="020B0503020204020204" pitchFamily="34" charset="-122"/>
                  <a:ea typeface="微软雅黑" panose="020B0503020204020204" pitchFamily="34" charset="-122"/>
                </a:rPr>
                <a:t>JS</a:t>
              </a:r>
              <a:r>
                <a:rPr lang="zh-CN" altLang="zh-CN" sz="1400" dirty="0">
                  <a:solidFill>
                    <a:srgbClr val="404146"/>
                  </a:solidFill>
                  <a:latin typeface="微软雅黑" panose="020B0503020204020204" pitchFamily="34" charset="-122"/>
                  <a:ea typeface="微软雅黑" panose="020B0503020204020204" pitchFamily="34" charset="-122"/>
                </a:rPr>
                <a:t>开发技术，并且介绍了</a:t>
              </a:r>
              <a:r>
                <a:rPr lang="zh-CN" altLang="en-US" sz="1400" dirty="0">
                  <a:solidFill>
                    <a:srgbClr val="404146"/>
                  </a:solidFill>
                  <a:latin typeface="微软雅黑" panose="020B0503020204020204" pitchFamily="34" charset="-122"/>
                  <a:ea typeface="微软雅黑" panose="020B0503020204020204" pitchFamily="34" charset="-122"/>
                </a:rPr>
                <a:t>手机</a:t>
              </a:r>
              <a:r>
                <a:rPr lang="en-US" altLang="zh-CN" sz="1400" dirty="0">
                  <a:solidFill>
                    <a:srgbClr val="404146"/>
                  </a:solidFill>
                  <a:latin typeface="微软雅黑" panose="020B0503020204020204" pitchFamily="34" charset="-122"/>
                  <a:ea typeface="微软雅黑" panose="020B0503020204020204" pitchFamily="34" charset="-122"/>
                </a:rPr>
                <a:t>APP</a:t>
              </a:r>
            </a:p>
            <a:p>
              <a:r>
                <a:rPr lang="zh-CN" altLang="zh-CN" sz="1400" dirty="0">
                  <a:solidFill>
                    <a:srgbClr val="404146"/>
                  </a:solidFill>
                  <a:latin typeface="微软雅黑" panose="020B0503020204020204" pitchFamily="34" charset="-122"/>
                  <a:ea typeface="微软雅黑" panose="020B0503020204020204" pitchFamily="34" charset="-122"/>
                </a:rPr>
                <a:t>使用。</a:t>
              </a:r>
            </a:p>
          </p:txBody>
        </p:sp>
      </p:grpSp>
      <p:grpSp>
        <p:nvGrpSpPr>
          <p:cNvPr id="4" name="组合 3"/>
          <p:cNvGrpSpPr/>
          <p:nvPr/>
        </p:nvGrpSpPr>
        <p:grpSpPr>
          <a:xfrm>
            <a:off x="1850454" y="4642201"/>
            <a:ext cx="4251139" cy="1389619"/>
            <a:chOff x="1892533" y="3608844"/>
            <a:chExt cx="4251139" cy="1389619"/>
          </a:xfrm>
        </p:grpSpPr>
        <p:cxnSp>
          <p:nvCxnSpPr>
            <p:cNvPr id="34" name="直接连接符 33"/>
            <p:cNvCxnSpPr/>
            <p:nvPr/>
          </p:nvCxnSpPr>
          <p:spPr>
            <a:xfrm>
              <a:off x="6143672" y="3608844"/>
              <a:ext cx="0" cy="981226"/>
            </a:xfrm>
            <a:prstGeom prst="line">
              <a:avLst/>
            </a:prstGeom>
            <a:ln w="127000">
              <a:solidFill>
                <a:srgbClr val="404146"/>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48422" y="3608844"/>
              <a:ext cx="0" cy="981226"/>
            </a:xfrm>
            <a:prstGeom prst="line">
              <a:avLst/>
            </a:prstGeom>
            <a:ln w="63500">
              <a:solidFill>
                <a:srgbClr val="BC1F26"/>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92533" y="3636554"/>
              <a:ext cx="4155889" cy="1361909"/>
            </a:xfrm>
            <a:prstGeom prst="rect">
              <a:avLst/>
            </a:prstGeom>
          </p:spPr>
          <p:txBody>
            <a:bodyPr wrap="square" lIns="68570" tIns="34289" rIns="68570" bIns="34289">
              <a:spAutoFit/>
            </a:bodyPr>
            <a:lstStyle/>
            <a:p>
              <a:r>
                <a:rPr lang="zh-CN" altLang="zh-CN" sz="1400" dirty="0">
                  <a:latin typeface="微软雅黑" panose="020B0503020204020204" pitchFamily="34" charset="-122"/>
                  <a:ea typeface="微软雅黑" panose="020B0503020204020204" pitchFamily="34" charset="-122"/>
                </a:rPr>
                <a:t>使用工具：</a:t>
              </a:r>
            </a:p>
            <a:p>
              <a:pPr lvl="0"/>
              <a:r>
                <a:rPr lang="en-US" altLang="zh-CN" sz="1400" dirty="0">
                  <a:latin typeface="微软雅黑" panose="020B0503020204020204" pitchFamily="34" charset="-122"/>
                  <a:ea typeface="微软雅黑" panose="020B0503020204020204" pitchFamily="34" charset="-122"/>
                </a:rPr>
                <a:t>java</a:t>
              </a:r>
              <a:r>
                <a:rPr lang="zh-CN" altLang="zh-CN" sz="1400" dirty="0">
                  <a:latin typeface="微软雅黑" panose="020B0503020204020204" pitchFamily="34" charset="-122"/>
                  <a:ea typeface="微软雅黑" panose="020B0503020204020204" pitchFamily="34" charset="-122"/>
                </a:rPr>
                <a:t>系统环境</a:t>
              </a:r>
            </a:p>
            <a:p>
              <a:pPr lvl="0"/>
              <a:r>
                <a:rPr lang="en-US" altLang="zh-CN" sz="1400" dirty="0" err="1">
                  <a:latin typeface="微软雅黑" panose="020B0503020204020204" pitchFamily="34" charset="-122"/>
                  <a:ea typeface="微软雅黑" panose="020B0503020204020204" pitchFamily="34" charset="-122"/>
                </a:rPr>
                <a:t>Jdk</a:t>
              </a:r>
              <a:endParaRPr lang="en-US" altLang="zh-CN" sz="1400" dirty="0">
                <a:latin typeface="微软雅黑" panose="020B0503020204020204" pitchFamily="34" charset="-122"/>
                <a:ea typeface="微软雅黑" panose="020B0503020204020204" pitchFamily="34" charset="-122"/>
              </a:endParaRPr>
            </a:p>
            <a:p>
              <a:pPr lvl="0"/>
              <a:r>
                <a:rPr lang="en-US" altLang="zh-CN" sz="1400" dirty="0" err="1">
                  <a:latin typeface="微软雅黑" panose="020B0503020204020204" pitchFamily="34" charset="-122"/>
                  <a:ea typeface="微软雅黑" panose="020B0503020204020204" pitchFamily="34" charset="-122"/>
                </a:rPr>
                <a:t>Myeclipse</a:t>
              </a:r>
              <a:endParaRPr lang="en-US" altLang="zh-CN" sz="1400" dirty="0">
                <a:latin typeface="微软雅黑" panose="020B0503020204020204" pitchFamily="34" charset="-122"/>
                <a:ea typeface="微软雅黑" panose="020B0503020204020204" pitchFamily="34" charset="-122"/>
              </a:endParaRPr>
            </a:p>
            <a:p>
              <a:pPr lvl="0"/>
              <a:r>
                <a:rPr lang="en-US" altLang="zh-CN" sz="1400" dirty="0">
                  <a:latin typeface="微软雅黑" panose="020B0503020204020204" pitchFamily="34" charset="-122"/>
                  <a:ea typeface="微软雅黑" panose="020B0503020204020204" pitchFamily="34" charset="-122"/>
                </a:rPr>
                <a:t>MYSQL</a:t>
              </a:r>
              <a:endParaRPr lang="zh-CN" altLang="zh-CN" sz="1400" dirty="0">
                <a:latin typeface="微软雅黑" panose="020B0503020204020204" pitchFamily="34" charset="-122"/>
                <a:ea typeface="微软雅黑" panose="020B0503020204020204" pitchFamily="34" charset="-122"/>
              </a:endParaRPr>
            </a:p>
            <a:p>
              <a:pPr lvl="0"/>
              <a:r>
                <a:rPr lang="en-US" altLang="zh-CN" sz="1400" dirty="0">
                  <a:latin typeface="微软雅黑" panose="020B0503020204020204" pitchFamily="34" charset="-122"/>
                  <a:ea typeface="微软雅黑" panose="020B0503020204020204" pitchFamily="34" charset="-122"/>
                </a:rPr>
                <a:t>Photoshop </a:t>
              </a:r>
              <a:r>
                <a:rPr lang="zh-CN" altLang="en-US" sz="1400" dirty="0">
                  <a:latin typeface="微软雅黑" panose="020B0503020204020204" pitchFamily="34" charset="-122"/>
                  <a:ea typeface="微软雅黑" panose="020B0503020204020204" pitchFamily="34" charset="-122"/>
                </a:rPr>
                <a:t>制图工具</a:t>
              </a:r>
              <a:endParaRPr lang="zh-CN" altLang="zh-CN" sz="1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26767704"/>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4802767" cy="1200295"/>
            <a:chOff x="0" y="0"/>
            <a:chExt cx="4802767" cy="1200295"/>
          </a:xfrm>
        </p:grpSpPr>
        <p:sp>
          <p:nvSpPr>
            <p:cNvPr id="10" name="文本框 9"/>
            <p:cNvSpPr txBox="1"/>
            <p:nvPr/>
          </p:nvSpPr>
          <p:spPr>
            <a:xfrm>
              <a:off x="1155615" y="276965"/>
              <a:ext cx="3647152" cy="923330"/>
            </a:xfrm>
            <a:prstGeom prst="rect">
              <a:avLst/>
            </a:prstGeom>
            <a:noFill/>
          </p:spPr>
          <p:txBody>
            <a:bodyPr wrap="none" rtlCol="0">
              <a:spAutoFit/>
            </a:bodyPr>
            <a:lstStyle/>
            <a:p>
              <a:r>
                <a:rPr lang="zh-CN" altLang="en-US" sz="5400" dirty="0">
                  <a:solidFill>
                    <a:srgbClr val="194258"/>
                  </a:solidFill>
                  <a:latin typeface="Impact" panose="020B0806030902050204" pitchFamily="34" charset="0"/>
                  <a:cs typeface="Lao UI" panose="020B0502040204020203" pitchFamily="34" charset="0"/>
                </a:rPr>
                <a:t>可行性分析</a:t>
              </a:r>
              <a:endParaRPr lang="zh-CN" altLang="en-US" sz="5000" spc="-150" dirty="0">
                <a:solidFill>
                  <a:srgbClr val="BC1F26"/>
                </a:solidFill>
                <a:latin typeface="微软雅黑 Light" panose="020B0502040204020203" pitchFamily="34" charset="-122"/>
                <a:ea typeface="微软雅黑 Light" panose="020B0502040204020203" pitchFamily="34" charset="-122"/>
              </a:endParaRPr>
            </a:p>
          </p:txBody>
        </p:sp>
        <p:grpSp>
          <p:nvGrpSpPr>
            <p:cNvPr id="11" name="组合 10"/>
            <p:cNvGrpSpPr/>
            <p:nvPr/>
          </p:nvGrpSpPr>
          <p:grpSpPr>
            <a:xfrm>
              <a:off x="0" y="0"/>
              <a:ext cx="1061356" cy="1061356"/>
              <a:chOff x="-276965" y="-276965"/>
              <a:chExt cx="1061356" cy="1061356"/>
            </a:xfrm>
          </p:grpSpPr>
          <p:sp>
            <p:nvSpPr>
              <p:cNvPr id="12" name="矩形 11"/>
              <p:cNvSpPr/>
              <p:nvPr/>
            </p:nvSpPr>
            <p:spPr>
              <a:xfrm>
                <a:off x="-276965" y="-276965"/>
                <a:ext cx="276965" cy="276965"/>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CD5CB"/>
                  </a:solidFill>
                </a:endParaRPr>
              </a:p>
            </p:txBody>
          </p:sp>
          <p:sp>
            <p:nvSpPr>
              <p:cNvPr id="13" name="矩形 12"/>
              <p:cNvSpPr/>
              <p:nvPr/>
            </p:nvSpPr>
            <p:spPr>
              <a:xfrm>
                <a:off x="0" y="0"/>
                <a:ext cx="784391" cy="784391"/>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50260" y="144362"/>
                <a:ext cx="678669" cy="515286"/>
                <a:chOff x="12380459" y="4917004"/>
                <a:chExt cx="1543050" cy="1171575"/>
              </a:xfrm>
              <a:solidFill>
                <a:srgbClr val="DCD6CC"/>
              </a:solidFill>
            </p:grpSpPr>
            <p:sp>
              <p:nvSpPr>
                <p:cNvPr id="1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7"/>
                <p:cNvSpPr>
                  <a:spLocks noChangeArrowheads="1"/>
                </p:cNvSpPr>
                <p:nvPr/>
              </p:nvSpPr>
              <p:spPr bwMode="auto">
                <a:xfrm>
                  <a:off x="13848896" y="5253554"/>
                  <a:ext cx="28575" cy="141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44" name="椭圆 43"/>
          <p:cNvSpPr/>
          <p:nvPr/>
        </p:nvSpPr>
        <p:spPr>
          <a:xfrm>
            <a:off x="10092165" y="4865086"/>
            <a:ext cx="1927443" cy="1927443"/>
          </a:xfrm>
          <a:prstGeom prst="ellipse">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C1B4A2F1-A06E-4A97-98CA-128F99D16959}"/>
              </a:ext>
            </a:extLst>
          </p:cNvPr>
          <p:cNvSpPr txBox="1"/>
          <p:nvPr/>
        </p:nvSpPr>
        <p:spPr>
          <a:xfrm>
            <a:off x="914427" y="2265244"/>
            <a:ext cx="4244829" cy="2031325"/>
          </a:xfrm>
          <a:prstGeom prst="rect">
            <a:avLst/>
          </a:prstGeom>
          <a:noFill/>
        </p:spPr>
        <p:txBody>
          <a:bodyPr wrap="square" rtlCol="0">
            <a:spAutoFit/>
          </a:bodyPr>
          <a:lstStyle/>
          <a:p>
            <a:r>
              <a:rPr lang="zh-CN" altLang="zh-CN" dirty="0">
                <a:solidFill>
                  <a:schemeClr val="bg1"/>
                </a:solidFill>
                <a:highlight>
                  <a:srgbClr val="DCD5CB"/>
                </a:highlight>
              </a:rPr>
              <a:t>一个系统的经济可行性可以说是通过整个系统的整体分析，同时加上对后期所获得的利益评估得到最终的利益大于投资的利益。而在这些费用里，主要包括整个系统建设费用、完全运行的费用和后期维护的费用等。</a:t>
            </a:r>
          </a:p>
          <a:p>
            <a:endParaRPr lang="zh-CN" altLang="en-US" dirty="0">
              <a:highlight>
                <a:srgbClr val="DCD5CB"/>
              </a:highlight>
            </a:endParaRPr>
          </a:p>
        </p:txBody>
      </p:sp>
      <p:sp>
        <p:nvSpPr>
          <p:cNvPr id="5" name="文本框 4">
            <a:extLst>
              <a:ext uri="{FF2B5EF4-FFF2-40B4-BE49-F238E27FC236}">
                <a16:creationId xmlns:a16="http://schemas.microsoft.com/office/drawing/2014/main" id="{C3B61A52-BE3B-435E-9611-727341531296}"/>
              </a:ext>
            </a:extLst>
          </p:cNvPr>
          <p:cNvSpPr txBox="1"/>
          <p:nvPr/>
        </p:nvSpPr>
        <p:spPr>
          <a:xfrm>
            <a:off x="973077" y="1895912"/>
            <a:ext cx="3108167" cy="369332"/>
          </a:xfrm>
          <a:prstGeom prst="rect">
            <a:avLst/>
          </a:prstGeom>
          <a:noFill/>
        </p:spPr>
        <p:txBody>
          <a:bodyPr wrap="square" rtlCol="0">
            <a:spAutoFit/>
          </a:bodyPr>
          <a:lstStyle/>
          <a:p>
            <a:r>
              <a:rPr lang="zh-CN" altLang="en-US" b="1" dirty="0">
                <a:solidFill>
                  <a:srgbClr val="194258"/>
                </a:solidFill>
                <a:latin typeface="Impact" panose="020B0806030902050204" pitchFamily="34" charset="0"/>
                <a:ea typeface="微软雅黑" panose="020B0503020204020204" charset="-122"/>
              </a:rPr>
              <a:t>经济可行性</a:t>
            </a:r>
            <a:endParaRPr lang="zh-CN" altLang="en-US" dirty="0"/>
          </a:p>
        </p:txBody>
      </p:sp>
      <p:sp>
        <p:nvSpPr>
          <p:cNvPr id="7" name="文本框 6">
            <a:extLst>
              <a:ext uri="{FF2B5EF4-FFF2-40B4-BE49-F238E27FC236}">
                <a16:creationId xmlns:a16="http://schemas.microsoft.com/office/drawing/2014/main" id="{4284353B-B88E-465D-8D2A-C1EDBD90FFDC}"/>
              </a:ext>
            </a:extLst>
          </p:cNvPr>
          <p:cNvSpPr txBox="1"/>
          <p:nvPr/>
        </p:nvSpPr>
        <p:spPr>
          <a:xfrm>
            <a:off x="7259350" y="1774272"/>
            <a:ext cx="1702816" cy="369332"/>
          </a:xfrm>
          <a:prstGeom prst="rect">
            <a:avLst/>
          </a:prstGeom>
          <a:noFill/>
        </p:spPr>
        <p:txBody>
          <a:bodyPr wrap="square" rtlCol="0">
            <a:spAutoFit/>
          </a:bodyPr>
          <a:lstStyle/>
          <a:p>
            <a:r>
              <a:rPr lang="zh-CN" altLang="en-US" b="1" dirty="0">
                <a:solidFill>
                  <a:srgbClr val="194258"/>
                </a:solidFill>
                <a:latin typeface="Impact" panose="020B0806030902050204" pitchFamily="34" charset="0"/>
                <a:ea typeface="微软雅黑" panose="020B0503020204020204" charset="-122"/>
              </a:rPr>
              <a:t>技术可行性</a:t>
            </a:r>
            <a:endParaRPr lang="zh-CN" altLang="en-US" dirty="0"/>
          </a:p>
        </p:txBody>
      </p:sp>
      <p:sp>
        <p:nvSpPr>
          <p:cNvPr id="8" name="文本框 7">
            <a:extLst>
              <a:ext uri="{FF2B5EF4-FFF2-40B4-BE49-F238E27FC236}">
                <a16:creationId xmlns:a16="http://schemas.microsoft.com/office/drawing/2014/main" id="{8CE5944A-7936-49CA-8521-17BCF90D6E7D}"/>
              </a:ext>
            </a:extLst>
          </p:cNvPr>
          <p:cNvSpPr txBox="1"/>
          <p:nvPr/>
        </p:nvSpPr>
        <p:spPr>
          <a:xfrm>
            <a:off x="7214681" y="2143604"/>
            <a:ext cx="3879760" cy="2308324"/>
          </a:xfrm>
          <a:prstGeom prst="rect">
            <a:avLst/>
          </a:prstGeom>
          <a:noFill/>
        </p:spPr>
        <p:txBody>
          <a:bodyPr wrap="square" rtlCol="0">
            <a:spAutoFit/>
          </a:bodyPr>
          <a:lstStyle/>
          <a:p>
            <a:r>
              <a:rPr lang="zh-CN" altLang="zh-CN" dirty="0">
                <a:solidFill>
                  <a:schemeClr val="bg1"/>
                </a:solidFill>
              </a:rPr>
              <a:t>本系统的技术可行性，可以从硬件的性能要求、软件的性能要求几个方面去考虑。本系统采用C/S模式。而且</a:t>
            </a:r>
            <a:r>
              <a:rPr lang="en-US" altLang="zh-CN" dirty="0">
                <a:solidFill>
                  <a:schemeClr val="bg1"/>
                </a:solidFill>
              </a:rPr>
              <a:t>+Java</a:t>
            </a:r>
            <a:r>
              <a:rPr lang="zh-CN" altLang="zh-CN" dirty="0">
                <a:solidFill>
                  <a:schemeClr val="bg1"/>
                </a:solidFill>
              </a:rPr>
              <a:t>+MySQL的技术已经较为成熟，具有高可靠性，可扩展性和高安全性等特点，既可以满足</a:t>
            </a:r>
            <a:r>
              <a:rPr lang="zh-CN" altLang="en-US" dirty="0">
                <a:solidFill>
                  <a:schemeClr val="bg1"/>
                </a:solidFill>
              </a:rPr>
              <a:t>微信用户</a:t>
            </a:r>
            <a:r>
              <a:rPr lang="zh-CN" altLang="zh-CN" dirty="0">
                <a:solidFill>
                  <a:schemeClr val="bg1"/>
                </a:solidFill>
              </a:rPr>
              <a:t>的方便使用、安全性的需求，同时方便了</a:t>
            </a:r>
            <a:r>
              <a:rPr lang="zh-CN" altLang="en-US" dirty="0">
                <a:solidFill>
                  <a:schemeClr val="bg1"/>
                </a:solidFill>
              </a:rPr>
              <a:t>用户</a:t>
            </a:r>
            <a:r>
              <a:rPr lang="zh-CN" altLang="zh-CN" dirty="0">
                <a:solidFill>
                  <a:schemeClr val="bg1"/>
                </a:solidFill>
              </a:rPr>
              <a:t>的使用。</a:t>
            </a:r>
            <a:endParaRPr lang="zh-CN" altLang="en-US" dirty="0"/>
          </a:p>
        </p:txBody>
      </p:sp>
      <p:sp>
        <p:nvSpPr>
          <p:cNvPr id="9" name="文本框 8">
            <a:extLst>
              <a:ext uri="{FF2B5EF4-FFF2-40B4-BE49-F238E27FC236}">
                <a16:creationId xmlns:a16="http://schemas.microsoft.com/office/drawing/2014/main" id="{261A908C-A12F-4858-B802-1EA72575FA42}"/>
              </a:ext>
            </a:extLst>
          </p:cNvPr>
          <p:cNvSpPr txBox="1"/>
          <p:nvPr/>
        </p:nvSpPr>
        <p:spPr>
          <a:xfrm>
            <a:off x="1094763" y="4495754"/>
            <a:ext cx="1715400" cy="369332"/>
          </a:xfrm>
          <a:prstGeom prst="rect">
            <a:avLst/>
          </a:prstGeom>
          <a:noFill/>
        </p:spPr>
        <p:txBody>
          <a:bodyPr wrap="square" rtlCol="0">
            <a:spAutoFit/>
          </a:bodyPr>
          <a:lstStyle/>
          <a:p>
            <a:r>
              <a:rPr lang="zh-CN" altLang="en-US" b="1" dirty="0">
                <a:solidFill>
                  <a:srgbClr val="194258"/>
                </a:solidFill>
                <a:latin typeface="Impact" panose="020B0806030902050204" pitchFamily="34" charset="0"/>
                <a:ea typeface="微软雅黑" panose="020B0503020204020204" charset="-122"/>
              </a:rPr>
              <a:t>操作可行性</a:t>
            </a:r>
            <a:endParaRPr lang="zh-CN" altLang="en-US" dirty="0"/>
          </a:p>
        </p:txBody>
      </p:sp>
      <p:sp>
        <p:nvSpPr>
          <p:cNvPr id="20" name="文本框 19">
            <a:extLst>
              <a:ext uri="{FF2B5EF4-FFF2-40B4-BE49-F238E27FC236}">
                <a16:creationId xmlns:a16="http://schemas.microsoft.com/office/drawing/2014/main" id="{38EFF8B2-9D54-4A42-812E-FE4EC85D8DB6}"/>
              </a:ext>
            </a:extLst>
          </p:cNvPr>
          <p:cNvSpPr txBox="1"/>
          <p:nvPr/>
        </p:nvSpPr>
        <p:spPr>
          <a:xfrm>
            <a:off x="1094763" y="4920143"/>
            <a:ext cx="8330268" cy="1754326"/>
          </a:xfrm>
          <a:prstGeom prst="rect">
            <a:avLst/>
          </a:prstGeom>
          <a:noFill/>
        </p:spPr>
        <p:txBody>
          <a:bodyPr wrap="square" rtlCol="0">
            <a:spAutoFit/>
          </a:bodyPr>
          <a:lstStyle/>
          <a:p>
            <a:r>
              <a:rPr lang="zh-CN" altLang="zh-CN" dirty="0">
                <a:solidFill>
                  <a:schemeClr val="bg1"/>
                </a:solidFill>
              </a:rPr>
              <a:t>操作可行性是指系统对整个模块所产生的影响，以及各个因素对系统的适应性。从这个系统使用难易程度上来看，新系统使用起来还是相对简单的，界面设计的十分简洁，便于操作，但凡具有一些电脑常识的操作人员就可以使用整个系统。在后期的维护过程中，整个系统的开发人员一定会在系统成功运作后的半年时间内无偿的随时随地的帮你解决问题。</a:t>
            </a:r>
          </a:p>
          <a:p>
            <a:endParaRPr lang="zh-CN" altLang="en-US" dirty="0"/>
          </a:p>
        </p:txBody>
      </p:sp>
    </p:spTree>
    <p:extLst>
      <p:ext uri="{BB962C8B-B14F-4D97-AF65-F5344CB8AC3E}">
        <p14:creationId xmlns:p14="http://schemas.microsoft.com/office/powerpoint/2010/main" val="387297208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par>
                                <p:cTn id="8" presetID="23" presetClass="entr" presetSubtype="272" fill="hold" grpId="0" nodeType="withEffect">
                                  <p:stCondLst>
                                    <p:cond delay="250"/>
                                  </p:stCondLst>
                                  <p:childTnLst>
                                    <p:set>
                                      <p:cBhvr>
                                        <p:cTn id="9" dur="1" fill="hold">
                                          <p:stCondLst>
                                            <p:cond delay="0"/>
                                          </p:stCondLst>
                                        </p:cTn>
                                        <p:tgtEl>
                                          <p:spTgt spid="44"/>
                                        </p:tgtEl>
                                        <p:attrNameLst>
                                          <p:attrName>style.visibility</p:attrName>
                                        </p:attrNameLst>
                                      </p:cBhvr>
                                      <p:to>
                                        <p:strVal val="visible"/>
                                      </p:to>
                                    </p:set>
                                    <p:anim calcmode="lin" valueType="num">
                                      <p:cBhvr>
                                        <p:cTn id="10" dur="1250" fill="hold"/>
                                        <p:tgtEl>
                                          <p:spTgt spid="44"/>
                                        </p:tgtEl>
                                        <p:attrNameLst>
                                          <p:attrName>ppt_w</p:attrName>
                                        </p:attrNameLst>
                                      </p:cBhvr>
                                      <p:tavLst>
                                        <p:tav tm="0">
                                          <p:val>
                                            <p:strVal val="2/3*#ppt_w"/>
                                          </p:val>
                                        </p:tav>
                                        <p:tav tm="100000">
                                          <p:val>
                                            <p:strVal val="#ppt_w"/>
                                          </p:val>
                                        </p:tav>
                                      </p:tavLst>
                                    </p:anim>
                                    <p:anim calcmode="lin" valueType="num">
                                      <p:cBhvr>
                                        <p:cTn id="11" dur="1250" fill="hold"/>
                                        <p:tgtEl>
                                          <p:spTgt spid="44"/>
                                        </p:tgtEl>
                                        <p:attrNameLst>
                                          <p:attrName>ppt_h</p:attrName>
                                        </p:attrNameLst>
                                      </p:cBhvr>
                                      <p:tavLst>
                                        <p:tav tm="0">
                                          <p:val>
                                            <p:strVal val="2/3*#ppt_h"/>
                                          </p:val>
                                        </p:tav>
                                        <p:tav tm="100000">
                                          <p:val>
                                            <p:strVal val="#ppt_h"/>
                                          </p:val>
                                        </p:tav>
                                      </p:tavLst>
                                    </p:anim>
                                  </p:childTnLst>
                                </p:cTn>
                              </p:par>
                              <p:par>
                                <p:cTn id="12" presetID="10" presetClass="entr" presetSubtype="0" fill="hold" grpId="1" nodeType="withEffect">
                                  <p:stCondLst>
                                    <p:cond delay="25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4110270" cy="1200295"/>
            <a:chOff x="0" y="0"/>
            <a:chExt cx="4110270" cy="1200295"/>
          </a:xfrm>
        </p:grpSpPr>
        <p:sp>
          <p:nvSpPr>
            <p:cNvPr id="20" name="文本框 19"/>
            <p:cNvSpPr txBox="1"/>
            <p:nvPr/>
          </p:nvSpPr>
          <p:spPr>
            <a:xfrm>
              <a:off x="1155615" y="276965"/>
              <a:ext cx="2954655" cy="923330"/>
            </a:xfrm>
            <a:prstGeom prst="rect">
              <a:avLst/>
            </a:prstGeom>
            <a:noFill/>
          </p:spPr>
          <p:txBody>
            <a:bodyPr wrap="none" rtlCol="0">
              <a:spAutoFit/>
            </a:bodyPr>
            <a:lstStyle/>
            <a:p>
              <a:r>
                <a:rPr lang="zh-CN" altLang="en-US" sz="5400" dirty="0">
                  <a:solidFill>
                    <a:srgbClr val="194258"/>
                  </a:solidFill>
                  <a:latin typeface="Impact" panose="020B0806030902050204" pitchFamily="34" charset="0"/>
                  <a:ea typeface="Tahoma" panose="020B0604030504040204" pitchFamily="34" charset="0"/>
                  <a:cs typeface="Lao UI" panose="020B0502040204020203" pitchFamily="34" charset="0"/>
                </a:rPr>
                <a:t>需求分析</a:t>
              </a:r>
              <a:endParaRPr lang="zh-CN" altLang="en-US" sz="5000" spc="-150" dirty="0">
                <a:solidFill>
                  <a:srgbClr val="BC1F26"/>
                </a:solidFill>
                <a:latin typeface="微软雅黑 Light" panose="020B0502040204020203" pitchFamily="34" charset="-122"/>
                <a:ea typeface="微软雅黑 Light" panose="020B0502040204020203" pitchFamily="34" charset="-122"/>
              </a:endParaRPr>
            </a:p>
          </p:txBody>
        </p:sp>
        <p:grpSp>
          <p:nvGrpSpPr>
            <p:cNvPr id="21" name="组合 20"/>
            <p:cNvGrpSpPr/>
            <p:nvPr/>
          </p:nvGrpSpPr>
          <p:grpSpPr>
            <a:xfrm>
              <a:off x="0" y="0"/>
              <a:ext cx="1061356" cy="1061356"/>
              <a:chOff x="-276965" y="-276965"/>
              <a:chExt cx="1061356" cy="1061356"/>
            </a:xfrm>
          </p:grpSpPr>
          <p:sp>
            <p:nvSpPr>
              <p:cNvPr id="22" name="矩形 21"/>
              <p:cNvSpPr/>
              <p:nvPr/>
            </p:nvSpPr>
            <p:spPr>
              <a:xfrm>
                <a:off x="-276965" y="-276965"/>
                <a:ext cx="276965" cy="276965"/>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CD5CB"/>
                  </a:solidFill>
                </a:endParaRPr>
              </a:p>
            </p:txBody>
          </p:sp>
          <p:sp>
            <p:nvSpPr>
              <p:cNvPr id="23" name="矩形 22"/>
              <p:cNvSpPr/>
              <p:nvPr/>
            </p:nvSpPr>
            <p:spPr>
              <a:xfrm>
                <a:off x="0" y="0"/>
                <a:ext cx="784391" cy="784391"/>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50260" y="144362"/>
                <a:ext cx="678669" cy="515286"/>
                <a:chOff x="12380459" y="4917004"/>
                <a:chExt cx="1543050" cy="1171575"/>
              </a:xfrm>
              <a:solidFill>
                <a:srgbClr val="DCD6CC"/>
              </a:solidFill>
            </p:grpSpPr>
            <p:sp>
              <p:nvSpPr>
                <p:cNvPr id="2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7"/>
                <p:cNvSpPr>
                  <a:spLocks noChangeArrowheads="1"/>
                </p:cNvSpPr>
                <p:nvPr/>
              </p:nvSpPr>
              <p:spPr bwMode="auto">
                <a:xfrm>
                  <a:off x="13848896" y="5253554"/>
                  <a:ext cx="28575" cy="141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41" name="矩形 40"/>
          <p:cNvSpPr/>
          <p:nvPr/>
        </p:nvSpPr>
        <p:spPr>
          <a:xfrm>
            <a:off x="7175071" y="1437342"/>
            <a:ext cx="3687097" cy="1544776"/>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性能需求</a:t>
            </a:r>
          </a:p>
        </p:txBody>
      </p:sp>
      <p:sp>
        <p:nvSpPr>
          <p:cNvPr id="83" name="矩形 82"/>
          <p:cNvSpPr/>
          <p:nvPr/>
        </p:nvSpPr>
        <p:spPr>
          <a:xfrm>
            <a:off x="762380" y="1452135"/>
            <a:ext cx="3687097" cy="1544896"/>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b="1" dirty="0"/>
              <a:t>功能需求</a:t>
            </a:r>
          </a:p>
        </p:txBody>
      </p:sp>
      <p:sp>
        <p:nvSpPr>
          <p:cNvPr id="8" name="文本框 7">
            <a:extLst>
              <a:ext uri="{FF2B5EF4-FFF2-40B4-BE49-F238E27FC236}">
                <a16:creationId xmlns:a16="http://schemas.microsoft.com/office/drawing/2014/main" id="{02BF1929-2E25-48C9-83F7-D263BA321026}"/>
              </a:ext>
            </a:extLst>
          </p:cNvPr>
          <p:cNvSpPr txBox="1"/>
          <p:nvPr/>
        </p:nvSpPr>
        <p:spPr>
          <a:xfrm>
            <a:off x="696286" y="3426876"/>
            <a:ext cx="4928532" cy="1200329"/>
          </a:xfrm>
          <a:prstGeom prst="rect">
            <a:avLst/>
          </a:prstGeom>
          <a:noFill/>
        </p:spPr>
        <p:txBody>
          <a:bodyPr wrap="square" rtlCol="0">
            <a:spAutoFit/>
          </a:bodyPr>
          <a:lstStyle/>
          <a:p>
            <a:r>
              <a:rPr lang="zh-CN" altLang="zh-CN" b="1" dirty="0">
                <a:latin typeface="+mn-ea"/>
              </a:rPr>
              <a:t>健康计划管理</a:t>
            </a:r>
          </a:p>
          <a:p>
            <a:r>
              <a:rPr lang="zh-CN" altLang="zh-CN" b="1" dirty="0">
                <a:latin typeface="+mn-ea"/>
              </a:rPr>
              <a:t>健康知识发布管理</a:t>
            </a:r>
          </a:p>
          <a:p>
            <a:r>
              <a:rPr lang="zh-CN" altLang="zh-CN" b="1" dirty="0">
                <a:latin typeface="+mn-ea"/>
              </a:rPr>
              <a:t>健康指标设置管理</a:t>
            </a:r>
          </a:p>
          <a:p>
            <a:r>
              <a:rPr lang="zh-CN" altLang="zh-CN" b="1" dirty="0">
                <a:latin typeface="+mn-ea"/>
              </a:rPr>
              <a:t>健康情况监测</a:t>
            </a:r>
            <a:r>
              <a:rPr lang="en-US" altLang="zh-CN" b="1" dirty="0">
                <a:latin typeface="+mn-ea"/>
              </a:rPr>
              <a:t> </a:t>
            </a:r>
            <a:endParaRPr lang="zh-CN" altLang="zh-CN" b="1" dirty="0">
              <a:latin typeface="+mn-ea"/>
            </a:endParaRPr>
          </a:p>
        </p:txBody>
      </p:sp>
      <p:sp>
        <p:nvSpPr>
          <p:cNvPr id="9" name="文本框 8">
            <a:extLst>
              <a:ext uri="{FF2B5EF4-FFF2-40B4-BE49-F238E27FC236}">
                <a16:creationId xmlns:a16="http://schemas.microsoft.com/office/drawing/2014/main" id="{4516BC96-B9D6-43A1-8F50-DFAABC1D8912}"/>
              </a:ext>
            </a:extLst>
          </p:cNvPr>
          <p:cNvSpPr txBox="1"/>
          <p:nvPr/>
        </p:nvSpPr>
        <p:spPr>
          <a:xfrm>
            <a:off x="6722132" y="3254929"/>
            <a:ext cx="4592973" cy="2308324"/>
          </a:xfrm>
          <a:prstGeom prst="rect">
            <a:avLst/>
          </a:prstGeom>
          <a:noFill/>
        </p:spPr>
        <p:txBody>
          <a:bodyPr wrap="square" rtlCol="0">
            <a:spAutoFit/>
          </a:bodyPr>
          <a:lstStyle/>
          <a:p>
            <a:pPr indent="304800" fontAlgn="base">
              <a:spcBef>
                <a:spcPct val="0"/>
              </a:spcBef>
              <a:spcAft>
                <a:spcPct val="0"/>
              </a:spcAft>
            </a:pPr>
            <a:r>
              <a:rPr lang="zh-CN" altLang="en-US" b="1" dirty="0">
                <a:latin typeface="Arial" pitchFamily="34" charset="0"/>
                <a:cs typeface="Times New Roman" pitchFamily="18" charset="0"/>
              </a:rPr>
              <a:t>数据精确度：</a:t>
            </a:r>
            <a:endParaRPr lang="en-US" altLang="zh-CN" b="1" dirty="0">
              <a:latin typeface="Arial" pitchFamily="34" charset="0"/>
              <a:cs typeface="Times New Roman" pitchFamily="18" charset="0"/>
            </a:endParaRPr>
          </a:p>
          <a:p>
            <a:pPr indent="304800" fontAlgn="base">
              <a:spcBef>
                <a:spcPct val="0"/>
              </a:spcBef>
              <a:spcAft>
                <a:spcPct val="0"/>
              </a:spcAft>
            </a:pPr>
            <a:r>
              <a:rPr lang="en-US" altLang="zh-CN" b="1" dirty="0">
                <a:latin typeface="Arial" pitchFamily="34" charset="0"/>
                <a:cs typeface="Times New Roman" pitchFamily="18" charset="0"/>
              </a:rPr>
              <a:t>	</a:t>
            </a:r>
            <a:r>
              <a:rPr lang="zh-CN" altLang="en-US" b="1" dirty="0">
                <a:latin typeface="Arial" pitchFamily="34" charset="0"/>
                <a:cs typeface="Times New Roman" pitchFamily="18" charset="0"/>
              </a:rPr>
              <a:t>输入数据长度适中，类型准确。</a:t>
            </a:r>
          </a:p>
          <a:p>
            <a:pPr indent="304800" eaLnBrk="0" fontAlgn="base" hangingPunct="0">
              <a:spcBef>
                <a:spcPct val="0"/>
              </a:spcBef>
              <a:spcAft>
                <a:spcPct val="0"/>
              </a:spcAft>
            </a:pPr>
            <a:r>
              <a:rPr lang="zh-CN" altLang="en-US" b="1" dirty="0">
                <a:latin typeface="Arial" pitchFamily="34" charset="0"/>
                <a:cs typeface="Times New Roman" pitchFamily="18" charset="0"/>
              </a:rPr>
              <a:t>时间特性：</a:t>
            </a:r>
          </a:p>
          <a:p>
            <a:pPr indent="304800" eaLnBrk="0" fontAlgn="base" hangingPunct="0">
              <a:spcBef>
                <a:spcPct val="0"/>
              </a:spcBef>
              <a:spcAft>
                <a:spcPct val="0"/>
              </a:spcAft>
            </a:pPr>
            <a:r>
              <a:rPr lang="zh-CN" altLang="en-US" b="1" dirty="0">
                <a:latin typeface="Arial" pitchFamily="34" charset="0"/>
                <a:cs typeface="Times New Roman" pitchFamily="18" charset="0"/>
              </a:rPr>
              <a:t> </a:t>
            </a:r>
            <a:r>
              <a:rPr lang="en-US" altLang="zh-CN" b="1" dirty="0">
                <a:latin typeface="Arial" pitchFamily="34" charset="0"/>
                <a:cs typeface="Times New Roman" pitchFamily="18" charset="0"/>
              </a:rPr>
              <a:t>	</a:t>
            </a:r>
            <a:r>
              <a:rPr lang="zh-CN" altLang="en-US" b="1" dirty="0">
                <a:latin typeface="Arial" pitchFamily="34" charset="0"/>
                <a:cs typeface="Times New Roman" pitchFamily="18" charset="0"/>
              </a:rPr>
              <a:t>当用户添加、修改或删除数据时，系统能够及时进行响应。</a:t>
            </a:r>
          </a:p>
          <a:p>
            <a:pPr indent="304800" eaLnBrk="0" fontAlgn="base" hangingPunct="0">
              <a:spcBef>
                <a:spcPct val="0"/>
              </a:spcBef>
              <a:spcAft>
                <a:spcPct val="0"/>
              </a:spcAft>
            </a:pPr>
            <a:r>
              <a:rPr lang="zh-CN" altLang="en-US" b="1" dirty="0">
                <a:latin typeface="Arial" pitchFamily="34" charset="0"/>
                <a:cs typeface="Times New Roman" pitchFamily="18" charset="0"/>
              </a:rPr>
              <a:t>适用性健康咨询网址可运行于</a:t>
            </a:r>
            <a:r>
              <a:rPr lang="en-US" altLang="zh-CN" b="1" dirty="0">
                <a:latin typeface="Arial" pitchFamily="34" charset="0"/>
                <a:cs typeface="Times New Roman" pitchFamily="18" charset="0"/>
              </a:rPr>
              <a:t>windows</a:t>
            </a:r>
            <a:r>
              <a:rPr lang="zh-CN" altLang="en-US" b="1" dirty="0">
                <a:latin typeface="Arial" pitchFamily="34" charset="0"/>
                <a:cs typeface="Times New Roman" pitchFamily="18" charset="0"/>
              </a:rPr>
              <a:t>操作系统。</a:t>
            </a:r>
          </a:p>
          <a:p>
            <a:endParaRPr lang="zh-CN" altLang="en-US" dirty="0"/>
          </a:p>
        </p:txBody>
      </p:sp>
    </p:spTree>
    <p:extLst>
      <p:ext uri="{BB962C8B-B14F-4D97-AF65-F5344CB8AC3E}">
        <p14:creationId xmlns:p14="http://schemas.microsoft.com/office/powerpoint/2010/main" val="285411374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750"/>
                                        <p:tgtEl>
                                          <p:spTgt spid="83"/>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4110270" cy="1200295"/>
            <a:chOff x="0" y="0"/>
            <a:chExt cx="4110270" cy="1200295"/>
          </a:xfrm>
        </p:grpSpPr>
        <p:sp>
          <p:nvSpPr>
            <p:cNvPr id="10" name="文本框 9"/>
            <p:cNvSpPr txBox="1"/>
            <p:nvPr/>
          </p:nvSpPr>
          <p:spPr>
            <a:xfrm>
              <a:off x="1155615" y="276965"/>
              <a:ext cx="2954655" cy="923330"/>
            </a:xfrm>
            <a:prstGeom prst="rect">
              <a:avLst/>
            </a:prstGeom>
            <a:noFill/>
          </p:spPr>
          <p:txBody>
            <a:bodyPr wrap="none" rtlCol="0">
              <a:spAutoFit/>
            </a:bodyPr>
            <a:lstStyle/>
            <a:p>
              <a:r>
                <a:rPr lang="zh-CN" altLang="en-US" sz="5400" dirty="0">
                  <a:solidFill>
                    <a:srgbClr val="194258"/>
                  </a:solidFill>
                  <a:latin typeface="Impact" panose="020B0806030902050204" pitchFamily="34" charset="0"/>
                  <a:ea typeface="Tahoma" panose="020B0604030504040204" pitchFamily="34" charset="0"/>
                  <a:cs typeface="Lao UI" panose="020B0502040204020203" pitchFamily="34" charset="0"/>
                </a:rPr>
                <a:t>研究方案</a:t>
              </a:r>
              <a:endParaRPr lang="zh-CN" altLang="en-US" sz="5000" spc="-150" dirty="0">
                <a:solidFill>
                  <a:srgbClr val="BC1F26"/>
                </a:solidFill>
                <a:latin typeface="微软雅黑 Light" panose="020B0502040204020203" pitchFamily="34" charset="-122"/>
                <a:ea typeface="微软雅黑 Light" panose="020B0502040204020203" pitchFamily="34" charset="-122"/>
              </a:endParaRPr>
            </a:p>
          </p:txBody>
        </p:sp>
        <p:grpSp>
          <p:nvGrpSpPr>
            <p:cNvPr id="11" name="组合 10"/>
            <p:cNvGrpSpPr/>
            <p:nvPr/>
          </p:nvGrpSpPr>
          <p:grpSpPr>
            <a:xfrm>
              <a:off x="0" y="0"/>
              <a:ext cx="1061356" cy="1061356"/>
              <a:chOff x="-276965" y="-276965"/>
              <a:chExt cx="1061356" cy="1061356"/>
            </a:xfrm>
          </p:grpSpPr>
          <p:sp>
            <p:nvSpPr>
              <p:cNvPr id="12" name="矩形 11"/>
              <p:cNvSpPr/>
              <p:nvPr/>
            </p:nvSpPr>
            <p:spPr>
              <a:xfrm>
                <a:off x="-276965" y="-276965"/>
                <a:ext cx="276965" cy="276965"/>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CD5CB"/>
                  </a:solidFill>
                </a:endParaRPr>
              </a:p>
            </p:txBody>
          </p:sp>
          <p:sp>
            <p:nvSpPr>
              <p:cNvPr id="13" name="矩形 12"/>
              <p:cNvSpPr/>
              <p:nvPr/>
            </p:nvSpPr>
            <p:spPr>
              <a:xfrm>
                <a:off x="0" y="0"/>
                <a:ext cx="784391" cy="784391"/>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50260" y="144362"/>
                <a:ext cx="678669" cy="515286"/>
                <a:chOff x="12380459" y="4917004"/>
                <a:chExt cx="1543050" cy="1171575"/>
              </a:xfrm>
              <a:solidFill>
                <a:srgbClr val="DCD6CC"/>
              </a:solidFill>
            </p:grpSpPr>
            <p:sp>
              <p:nvSpPr>
                <p:cNvPr id="1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7"/>
                <p:cNvSpPr>
                  <a:spLocks noChangeArrowheads="1"/>
                </p:cNvSpPr>
                <p:nvPr/>
              </p:nvSpPr>
              <p:spPr bwMode="auto">
                <a:xfrm>
                  <a:off x="13848896" y="5253554"/>
                  <a:ext cx="28575" cy="141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4" name="文本框 3">
            <a:extLst>
              <a:ext uri="{FF2B5EF4-FFF2-40B4-BE49-F238E27FC236}">
                <a16:creationId xmlns:a16="http://schemas.microsoft.com/office/drawing/2014/main" id="{E007C8FA-AB0B-461F-987F-F49DEB47F056}"/>
              </a:ext>
            </a:extLst>
          </p:cNvPr>
          <p:cNvSpPr txBox="1"/>
          <p:nvPr/>
        </p:nvSpPr>
        <p:spPr>
          <a:xfrm>
            <a:off x="914427" y="2453780"/>
            <a:ext cx="10251346" cy="2585323"/>
          </a:xfrm>
          <a:prstGeom prst="rect">
            <a:avLst/>
          </a:prstGeom>
          <a:noFill/>
        </p:spPr>
        <p:txBody>
          <a:bodyPr wrap="square" rtlCol="0">
            <a:spAutoFit/>
          </a:bodyPr>
          <a:lstStyle/>
          <a:p>
            <a:pPr lvl="0" fontAlgn="base">
              <a:spcBef>
                <a:spcPct val="0"/>
              </a:spcBef>
              <a:spcAft>
                <a:spcPct val="0"/>
              </a:spcAft>
            </a:pPr>
            <a:r>
              <a:rPr lang="zh-CN" altLang="en-US" dirty="0">
                <a:latin typeface="Arial" pitchFamily="34" charset="0"/>
                <a:cs typeface="Arial" pitchFamily="34" charset="0"/>
              </a:rPr>
              <a:t>本文拟在</a:t>
            </a:r>
            <a:r>
              <a:rPr lang="zh-CN" altLang="zh-CN" dirty="0">
                <a:latin typeface="Arial" pitchFamily="34" charset="0"/>
                <a:cs typeface="Arial" pitchFamily="34" charset="0"/>
              </a:rPr>
              <a:t>系统开发中面临的问题及其解决方案进行详细的设计及合理安排，根据所掌握的</a:t>
            </a:r>
            <a:r>
              <a:rPr lang="en-US" altLang="zh-CN" dirty="0">
                <a:latin typeface="Arial" pitchFamily="34" charset="0"/>
                <a:cs typeface="Arial" pitchFamily="34" charset="0"/>
              </a:rPr>
              <a:t>JAVA</a:t>
            </a:r>
            <a:r>
              <a:rPr lang="zh-CN" altLang="en-US" dirty="0">
                <a:latin typeface="Arial" pitchFamily="34" charset="0"/>
                <a:cs typeface="Arial" pitchFamily="34" charset="0"/>
              </a:rPr>
              <a:t>技术对系统的各个功能进行了实现。本管理系统设计合理、界面美观、操作方便、运行稳定、功能完备，为进行现代化的服务信息管理工作起到了重要作用，具有较高的实用价值。</a:t>
            </a:r>
            <a:endParaRPr lang="zh-CN" altLang="en-US" dirty="0">
              <a:latin typeface="Arial" pitchFamily="34" charset="0"/>
              <a:cs typeface="宋体" pitchFamily="2" charset="-122"/>
            </a:endParaRPr>
          </a:p>
          <a:p>
            <a:pPr lvl="0" eaLnBrk="0" fontAlgn="base" hangingPunct="0">
              <a:spcBef>
                <a:spcPct val="0"/>
              </a:spcBef>
              <a:spcAft>
                <a:spcPct val="0"/>
              </a:spcAft>
            </a:pPr>
            <a:r>
              <a:rPr lang="zh-CN" altLang="en-US" dirty="0">
                <a:latin typeface="Arial" pitchFamily="34" charset="0"/>
                <a:cs typeface="Arial" pitchFamily="34" charset="0"/>
              </a:rPr>
              <a:t>     尤其是随着计算机和网络通信技术的进步，互联网行业取得了飞速发展，其中又以移动互联网的发展最为迅猛。中国网民中使用手机上网的比例越来越多，并持续保持快速的增长，这也反应出中国移动互联网发展的迅速。移动互联网的发展对社会产生了巨大的影响，其广泛地影响和改变了人们的生活。而微信成为移动互联网的最大入口之后，也改变着移动互联网的生态。微信也从一个简单的个人通讯工具发展成为一个强大的移动服务平台。在推出的微信公众平台提供给我们强大的</a:t>
            </a:r>
            <a:r>
              <a:rPr lang="en-US" altLang="zh-CN" dirty="0">
                <a:latin typeface="Arial" pitchFamily="34" charset="0"/>
                <a:cs typeface="Arial" pitchFamily="34" charset="0"/>
              </a:rPr>
              <a:t>API</a:t>
            </a:r>
            <a:r>
              <a:rPr lang="zh-CN" altLang="en-US" dirty="0">
                <a:latin typeface="Arial" pitchFamily="34" charset="0"/>
                <a:cs typeface="Arial" pitchFamily="34" charset="0"/>
              </a:rPr>
              <a:t>接口。</a:t>
            </a:r>
            <a:endParaRPr lang="zh-CN" altLang="en-US" dirty="0">
              <a:latin typeface="Arial" pitchFamily="34" charset="0"/>
              <a:cs typeface="宋体" pitchFamily="2" charset="-122"/>
            </a:endParaRPr>
          </a:p>
          <a:p>
            <a:endParaRPr lang="zh-CN" altLang="en-US" dirty="0"/>
          </a:p>
        </p:txBody>
      </p:sp>
    </p:spTree>
    <p:extLst>
      <p:ext uri="{BB962C8B-B14F-4D97-AF65-F5344CB8AC3E}">
        <p14:creationId xmlns:p14="http://schemas.microsoft.com/office/powerpoint/2010/main" val="12546611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71190" y="371549"/>
            <a:ext cx="4066271" cy="1080463"/>
            <a:chOff x="-12700" y="891666"/>
            <a:chExt cx="4066271" cy="1080463"/>
          </a:xfrm>
        </p:grpSpPr>
        <p:sp>
          <p:nvSpPr>
            <p:cNvPr id="13" name="文本框 12"/>
            <p:cNvSpPr txBox="1"/>
            <p:nvPr/>
          </p:nvSpPr>
          <p:spPr>
            <a:xfrm>
              <a:off x="1098916" y="891666"/>
              <a:ext cx="2954655" cy="923330"/>
            </a:xfrm>
            <a:prstGeom prst="rect">
              <a:avLst/>
            </a:prstGeom>
            <a:noFill/>
          </p:spPr>
          <p:txBody>
            <a:bodyPr wrap="none" rtlCol="0">
              <a:spAutoFit/>
            </a:bodyPr>
            <a:lstStyle/>
            <a:p>
              <a:r>
                <a:rPr lang="zh-CN" altLang="en-US" sz="5400" b="1" dirty="0">
                  <a:latin typeface="Impact" panose="020B0806030902050204" pitchFamily="34" charset="0"/>
                  <a:ea typeface="微软雅黑" panose="020B0503020204020204" charset="-122"/>
                </a:rPr>
                <a:t>进度安排</a:t>
              </a:r>
              <a:endParaRPr lang="zh-CN" altLang="en-US" sz="5000" dirty="0">
                <a:solidFill>
                  <a:srgbClr val="BC1F26"/>
                </a:solidFill>
                <a:latin typeface="微软雅黑 Light" panose="020B0502040204020203" pitchFamily="34" charset="-122"/>
                <a:ea typeface="微软雅黑 Light" panose="020B0502040204020203" pitchFamily="34" charset="-122"/>
              </a:endParaRPr>
            </a:p>
          </p:txBody>
        </p:sp>
        <p:grpSp>
          <p:nvGrpSpPr>
            <p:cNvPr id="14" name="组合 13"/>
            <p:cNvGrpSpPr/>
            <p:nvPr/>
          </p:nvGrpSpPr>
          <p:grpSpPr>
            <a:xfrm>
              <a:off x="-12700" y="910773"/>
              <a:ext cx="1061356" cy="1061356"/>
              <a:chOff x="-276965" y="0"/>
              <a:chExt cx="1061356" cy="1061356"/>
            </a:xfrm>
          </p:grpSpPr>
          <p:sp>
            <p:nvSpPr>
              <p:cNvPr id="15" name="矩形 14"/>
              <p:cNvSpPr/>
              <p:nvPr/>
            </p:nvSpPr>
            <p:spPr>
              <a:xfrm>
                <a:off x="-276965" y="784391"/>
                <a:ext cx="276965" cy="276965"/>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CD5CB"/>
                  </a:solidFill>
                </a:endParaRPr>
              </a:p>
            </p:txBody>
          </p:sp>
          <p:sp>
            <p:nvSpPr>
              <p:cNvPr id="16" name="矩形 15"/>
              <p:cNvSpPr/>
              <p:nvPr/>
            </p:nvSpPr>
            <p:spPr>
              <a:xfrm>
                <a:off x="0" y="0"/>
                <a:ext cx="784391" cy="784391"/>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50260" y="144362"/>
                <a:ext cx="678669" cy="515286"/>
                <a:chOff x="12380459" y="4917004"/>
                <a:chExt cx="1543050" cy="1171575"/>
              </a:xfrm>
              <a:solidFill>
                <a:srgbClr val="DCD6CC"/>
              </a:solidFill>
            </p:grpSpPr>
            <p:sp>
              <p:nvSpPr>
                <p:cNvPr id="18"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7"/>
                <p:cNvSpPr>
                  <a:spLocks noChangeArrowheads="1"/>
                </p:cNvSpPr>
                <p:nvPr/>
              </p:nvSpPr>
              <p:spPr bwMode="auto">
                <a:xfrm>
                  <a:off x="13848896" y="5253554"/>
                  <a:ext cx="28575" cy="141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2" name="箭头: 右 1">
            <a:extLst>
              <a:ext uri="{FF2B5EF4-FFF2-40B4-BE49-F238E27FC236}">
                <a16:creationId xmlns:a16="http://schemas.microsoft.com/office/drawing/2014/main" id="{15FD0690-BBFB-422A-A18F-E57E1500CB92}"/>
              </a:ext>
            </a:extLst>
          </p:cNvPr>
          <p:cNvSpPr/>
          <p:nvPr/>
        </p:nvSpPr>
        <p:spPr>
          <a:xfrm>
            <a:off x="616591" y="2741906"/>
            <a:ext cx="3733100" cy="1300294"/>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5E6C039-7443-4C4C-A9FD-B9BE3E60EE1A}"/>
              </a:ext>
            </a:extLst>
          </p:cNvPr>
          <p:cNvPicPr>
            <a:picLocks noChangeAspect="1"/>
          </p:cNvPicPr>
          <p:nvPr/>
        </p:nvPicPr>
        <p:blipFill>
          <a:blip r:embed="rId3"/>
          <a:stretch>
            <a:fillRect/>
          </a:stretch>
        </p:blipFill>
        <p:spPr>
          <a:xfrm>
            <a:off x="6048856" y="0"/>
            <a:ext cx="4599176" cy="6858000"/>
          </a:xfrm>
          <a:prstGeom prst="rect">
            <a:avLst/>
          </a:prstGeom>
        </p:spPr>
      </p:pic>
    </p:spTree>
    <p:extLst>
      <p:ext uri="{BB962C8B-B14F-4D97-AF65-F5344CB8AC3E}">
        <p14:creationId xmlns:p14="http://schemas.microsoft.com/office/powerpoint/2010/main" val="358737987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Right)">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853967" y="2093324"/>
            <a:ext cx="1340346" cy="1138739"/>
            <a:chOff x="0" y="0"/>
            <a:chExt cx="1340346" cy="1138739"/>
          </a:xfrm>
        </p:grpSpPr>
        <p:sp>
          <p:nvSpPr>
            <p:cNvPr id="20" name="文本框 19"/>
            <p:cNvSpPr txBox="1"/>
            <p:nvPr/>
          </p:nvSpPr>
          <p:spPr>
            <a:xfrm>
              <a:off x="1155615" y="276965"/>
              <a:ext cx="184731" cy="861774"/>
            </a:xfrm>
            <a:prstGeom prst="rect">
              <a:avLst/>
            </a:prstGeom>
            <a:noFill/>
          </p:spPr>
          <p:txBody>
            <a:bodyPr wrap="none" rtlCol="0">
              <a:spAutoFit/>
            </a:bodyPr>
            <a:lstStyle/>
            <a:p>
              <a:endParaRPr lang="zh-CN" altLang="en-US" sz="5000" spc="-150" dirty="0">
                <a:solidFill>
                  <a:srgbClr val="BC1F26"/>
                </a:solidFill>
                <a:latin typeface="微软雅黑 Light" panose="020B0502040204020203" pitchFamily="34" charset="-122"/>
                <a:ea typeface="微软雅黑 Light" panose="020B0502040204020203" pitchFamily="34" charset="-122"/>
              </a:endParaRPr>
            </a:p>
          </p:txBody>
        </p:sp>
        <p:grpSp>
          <p:nvGrpSpPr>
            <p:cNvPr id="21" name="组合 20"/>
            <p:cNvGrpSpPr/>
            <p:nvPr/>
          </p:nvGrpSpPr>
          <p:grpSpPr>
            <a:xfrm>
              <a:off x="0" y="0"/>
              <a:ext cx="1061356" cy="1061356"/>
              <a:chOff x="-276965" y="-276965"/>
              <a:chExt cx="1061356" cy="1061356"/>
            </a:xfrm>
          </p:grpSpPr>
          <p:sp>
            <p:nvSpPr>
              <p:cNvPr id="22" name="矩形 21"/>
              <p:cNvSpPr/>
              <p:nvPr/>
            </p:nvSpPr>
            <p:spPr>
              <a:xfrm>
                <a:off x="-276965" y="-276965"/>
                <a:ext cx="276965" cy="276965"/>
              </a:xfrm>
              <a:prstGeom prst="rect">
                <a:avLst/>
              </a:prstGeom>
              <a:solidFill>
                <a:srgbClr val="40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CD5CB"/>
                  </a:solidFill>
                </a:endParaRPr>
              </a:p>
            </p:txBody>
          </p:sp>
          <p:sp>
            <p:nvSpPr>
              <p:cNvPr id="23" name="矩形 22"/>
              <p:cNvSpPr/>
              <p:nvPr/>
            </p:nvSpPr>
            <p:spPr>
              <a:xfrm>
                <a:off x="0" y="0"/>
                <a:ext cx="784391" cy="784391"/>
              </a:xfrm>
              <a:prstGeom prst="rect">
                <a:avLst/>
              </a:prstGeom>
              <a:solidFill>
                <a:srgbClr val="B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50260" y="144362"/>
                <a:ext cx="678669" cy="515286"/>
                <a:chOff x="12380459" y="4917004"/>
                <a:chExt cx="1543050" cy="1171575"/>
              </a:xfrm>
              <a:solidFill>
                <a:srgbClr val="DCD6CC"/>
              </a:solidFill>
            </p:grpSpPr>
            <p:sp>
              <p:nvSpPr>
                <p:cNvPr id="25" name="Freeform 5"/>
                <p:cNvSpPr>
                  <a:spLocks/>
                </p:cNvSpPr>
                <p:nvPr/>
              </p:nvSpPr>
              <p:spPr bwMode="auto">
                <a:xfrm>
                  <a:off x="12380459" y="4917004"/>
                  <a:ext cx="1528763" cy="754063"/>
                </a:xfrm>
                <a:custGeom>
                  <a:avLst/>
                  <a:gdLst>
                    <a:gd name="T0" fmla="*/ 2114 w 4228"/>
                    <a:gd name="T1" fmla="*/ 0 h 2085"/>
                    <a:gd name="T2" fmla="*/ 4228 w 4228"/>
                    <a:gd name="T3" fmla="*/ 919 h 2085"/>
                    <a:gd name="T4" fmla="*/ 2114 w 4228"/>
                    <a:gd name="T5" fmla="*/ 2085 h 2085"/>
                    <a:gd name="T6" fmla="*/ 0 w 4228"/>
                    <a:gd name="T7" fmla="*/ 919 h 2085"/>
                    <a:gd name="T8" fmla="*/ 2114 w 4228"/>
                    <a:gd name="T9" fmla="*/ 0 h 2085"/>
                  </a:gdLst>
                  <a:ahLst/>
                  <a:cxnLst>
                    <a:cxn ang="0">
                      <a:pos x="T0" y="T1"/>
                    </a:cxn>
                    <a:cxn ang="0">
                      <a:pos x="T2" y="T3"/>
                    </a:cxn>
                    <a:cxn ang="0">
                      <a:pos x="T4" y="T5"/>
                    </a:cxn>
                    <a:cxn ang="0">
                      <a:pos x="T6" y="T7"/>
                    </a:cxn>
                    <a:cxn ang="0">
                      <a:pos x="T8" y="T9"/>
                    </a:cxn>
                  </a:cxnLst>
                  <a:rect l="0" t="0" r="r" b="b"/>
                  <a:pathLst>
                    <a:path w="4228" h="2085">
                      <a:moveTo>
                        <a:pt x="2114" y="0"/>
                      </a:moveTo>
                      <a:lnTo>
                        <a:pt x="4228" y="919"/>
                      </a:lnTo>
                      <a:lnTo>
                        <a:pt x="2114" y="2085"/>
                      </a:lnTo>
                      <a:lnTo>
                        <a:pt x="0" y="919"/>
                      </a:lnTo>
                      <a:lnTo>
                        <a:pt x="2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
                <p:cNvSpPr>
                  <a:spLocks/>
                </p:cNvSpPr>
                <p:nvPr/>
              </p:nvSpPr>
              <p:spPr bwMode="auto">
                <a:xfrm>
                  <a:off x="12594771" y="5525016"/>
                  <a:ext cx="1120775" cy="563563"/>
                </a:xfrm>
                <a:custGeom>
                  <a:avLst/>
                  <a:gdLst>
                    <a:gd name="T0" fmla="*/ 383 w 3102"/>
                    <a:gd name="T1" fmla="*/ 0 h 1556"/>
                    <a:gd name="T2" fmla="*/ 1541 w 3102"/>
                    <a:gd name="T3" fmla="*/ 652 h 1556"/>
                    <a:gd name="T4" fmla="*/ 2704 w 3102"/>
                    <a:gd name="T5" fmla="*/ 0 h 1556"/>
                    <a:gd name="T6" fmla="*/ 3102 w 3102"/>
                    <a:gd name="T7" fmla="*/ 760 h 1556"/>
                    <a:gd name="T8" fmla="*/ 1541 w 3102"/>
                    <a:gd name="T9" fmla="*/ 1556 h 1556"/>
                    <a:gd name="T10" fmla="*/ 0 w 3102"/>
                    <a:gd name="T11" fmla="*/ 755 h 1556"/>
                    <a:gd name="T12" fmla="*/ 383 w 3102"/>
                    <a:gd name="T13" fmla="*/ 0 h 1556"/>
                  </a:gdLst>
                  <a:ahLst/>
                  <a:cxnLst>
                    <a:cxn ang="0">
                      <a:pos x="T0" y="T1"/>
                    </a:cxn>
                    <a:cxn ang="0">
                      <a:pos x="T2" y="T3"/>
                    </a:cxn>
                    <a:cxn ang="0">
                      <a:pos x="T4" y="T5"/>
                    </a:cxn>
                    <a:cxn ang="0">
                      <a:pos x="T6" y="T7"/>
                    </a:cxn>
                    <a:cxn ang="0">
                      <a:pos x="T8" y="T9"/>
                    </a:cxn>
                    <a:cxn ang="0">
                      <a:pos x="T10" y="T11"/>
                    </a:cxn>
                    <a:cxn ang="0">
                      <a:pos x="T12" y="T13"/>
                    </a:cxn>
                  </a:cxnLst>
                  <a:rect l="0" t="0" r="r" b="b"/>
                  <a:pathLst>
                    <a:path w="3102" h="1556">
                      <a:moveTo>
                        <a:pt x="383" y="0"/>
                      </a:moveTo>
                      <a:lnTo>
                        <a:pt x="1541" y="652"/>
                      </a:lnTo>
                      <a:lnTo>
                        <a:pt x="2704" y="0"/>
                      </a:lnTo>
                      <a:lnTo>
                        <a:pt x="3102" y="760"/>
                      </a:lnTo>
                      <a:lnTo>
                        <a:pt x="1541" y="1556"/>
                      </a:lnTo>
                      <a:lnTo>
                        <a:pt x="0" y="755"/>
                      </a:lnTo>
                      <a:lnTo>
                        <a:pt x="3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7"/>
                <p:cNvSpPr>
                  <a:spLocks noChangeArrowheads="1"/>
                </p:cNvSpPr>
                <p:nvPr/>
              </p:nvSpPr>
              <p:spPr bwMode="auto">
                <a:xfrm>
                  <a:off x="13848896" y="5253554"/>
                  <a:ext cx="28575" cy="141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
                <p:cNvSpPr>
                  <a:spLocks/>
                </p:cNvSpPr>
                <p:nvPr/>
              </p:nvSpPr>
              <p:spPr bwMode="auto">
                <a:xfrm>
                  <a:off x="13801271" y="5417066"/>
                  <a:ext cx="122238" cy="587375"/>
                </a:xfrm>
                <a:custGeom>
                  <a:avLst/>
                  <a:gdLst>
                    <a:gd name="T0" fmla="*/ 0 w 339"/>
                    <a:gd name="T1" fmla="*/ 1623 h 1623"/>
                    <a:gd name="T2" fmla="*/ 339 w 339"/>
                    <a:gd name="T3" fmla="*/ 1623 h 1623"/>
                    <a:gd name="T4" fmla="*/ 239 w 339"/>
                    <a:gd name="T5" fmla="*/ 0 h 1623"/>
                    <a:gd name="T6" fmla="*/ 100 w 339"/>
                    <a:gd name="T7" fmla="*/ 0 h 1623"/>
                    <a:gd name="T8" fmla="*/ 0 w 339"/>
                    <a:gd name="T9" fmla="*/ 1623 h 1623"/>
                  </a:gdLst>
                  <a:ahLst/>
                  <a:cxnLst>
                    <a:cxn ang="0">
                      <a:pos x="T0" y="T1"/>
                    </a:cxn>
                    <a:cxn ang="0">
                      <a:pos x="T2" y="T3"/>
                    </a:cxn>
                    <a:cxn ang="0">
                      <a:pos x="T4" y="T5"/>
                    </a:cxn>
                    <a:cxn ang="0">
                      <a:pos x="T6" y="T7"/>
                    </a:cxn>
                    <a:cxn ang="0">
                      <a:pos x="T8" y="T9"/>
                    </a:cxn>
                  </a:cxnLst>
                  <a:rect l="0" t="0" r="r" b="b"/>
                  <a:pathLst>
                    <a:path w="339" h="1623">
                      <a:moveTo>
                        <a:pt x="0" y="1623"/>
                      </a:moveTo>
                      <a:lnTo>
                        <a:pt x="339" y="1623"/>
                      </a:lnTo>
                      <a:lnTo>
                        <a:pt x="239" y="0"/>
                      </a:lnTo>
                      <a:lnTo>
                        <a:pt x="100" y="0"/>
                      </a:lnTo>
                      <a:lnTo>
                        <a:pt x="0" y="1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80" name="矩形 79"/>
          <p:cNvSpPr/>
          <p:nvPr/>
        </p:nvSpPr>
        <p:spPr>
          <a:xfrm>
            <a:off x="3192288" y="2152774"/>
            <a:ext cx="6417141" cy="1754326"/>
          </a:xfrm>
          <a:prstGeom prst="rect">
            <a:avLst/>
          </a:prstGeom>
          <a:noFill/>
        </p:spPr>
        <p:txBody>
          <a:bodyPr wrap="none">
            <a:spAutoFit/>
          </a:bodyPr>
          <a:lstStyle/>
          <a:p>
            <a:r>
              <a:rPr lang="zh-CN" altLang="en-US" sz="5400" dirty="0">
                <a:latin typeface="微软雅黑" panose="020B0503020204020204" charset="-122"/>
                <a:ea typeface="微软雅黑" panose="020B0503020204020204" charset="-122"/>
              </a:rPr>
              <a:t>谢谢观看</a:t>
            </a:r>
            <a:br>
              <a:rPr lang="en-US" altLang="zh-CN" sz="5400" dirty="0">
                <a:latin typeface="微软雅黑" panose="020B0503020204020204" charset="-122"/>
                <a:ea typeface="微软雅黑" panose="020B0503020204020204" charset="-122"/>
              </a:rPr>
            </a:br>
            <a:r>
              <a:rPr lang="zh-CN" altLang="en-US" sz="5400" b="1" dirty="0">
                <a:latin typeface="微软雅黑" panose="020B0503020204020204" charset="-122"/>
                <a:ea typeface="微软雅黑" panose="020B0503020204020204" charset="-122"/>
              </a:rPr>
              <a:t>请各位老师批评指正</a:t>
            </a:r>
            <a:endParaRPr lang="zh-CN" altLang="zh-CN" sz="5400" dirty="0">
              <a:solidFill>
                <a:srgbClr val="40414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921653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3f5449d639590d3c351d22c35db334616fad7"/>
  <p:tag name="ISPRING_RESOURCE_PATHS_HASH_PRESENTER" val="b0617f9b67814c89d0d5dc9ff089a3296e522636"/>
  <p:tag name="ISPRING_PLAYERS_CUSTOMIZATION" val="UEsDBBQAAgAIALqOsUhS8+efTQQAANgQAAAdAAAAdW5pdmVyc2FsL2NvbW1vbl9tZXNzYWdlcy5sbmetWOtu2zYU/l+g70AIKLABW9oOaFEMiQNaYmwisuRKdJzsAoGRGJuoJGa6uM1+7Wn2YHuSHVKyY6ctJCUBbMOk/H3n8Nzp49MvWYo2oiilyk+st0dvLCTyWCUyX51YC3b28wcLlRXPE56qXJxYubLQ6ejli+OU56uarwR8f/kCoeNMlCUsy5Fe3a+RTE6s+Tiy/dkce1eR60/8aEwn1shW2S3P75CrVuqP4odf3n/48vbd+x+PX7fIPkThDLvuIRUyTO/e9CDyWOC7EbARN/LIJbNG+nMYzl8wl3rEGrVfhqHnAbmwRvqzE7cIAuKxKHSpQyIaRp7PjC1cwohjja5UjdZ8I1Cl0EaKz6haC/BkJQuBylQm5kGsYCOvRZcwx59h6kUBCVlAbUZ9zxqFqijufjK0vK7WqgBxJUpkya9TkRiZEDPm+W0hShDNK4gpBK9qLeGXKuMyP+oUHeAl9SYR8303jIjnbHesEckT5BRcixnIEuCQBEBQ8FIUj8BGJsoMHOE0HcYwpZOpC2+mVZjK1TqFdzVUjzkBH8xF3oWCGCEBRFcYLv3A0UYDUYijW16Wn1WRHMTHvqO6iKln+xCCNtsjZ5pjSww+llA5ikLEVRfZjIQhnpBo7F9CIEPe+UMQ/jmk2/kQxBUJIUVI2IXx8AWdYB3wOsW28b/Nr5jrcE7vEI9jwGnzbaSqS9jRJoUsMJlWHg0TE5KPC3Abxe530rhhBeua1UpuBOhRJKLoFASVxSaOjqKPC/pbdIapS5wIwsrxlxEzJU9LzPgdylWFeLLheSzQtYh5DbF+B88SmZhn2s9G/l+1/Bvxqq0qr9qC5Dnk8tVQfQ5q2DfUqkvQqapEdlt1idYGa9V/jBY6pr+rQp+jP05+aBMPB9R/Hs+UMqvTpuo+2T87zYb6qFOJJ1qqv7eeW5Owqa1jCgVrLFV/BIFuqvsHNMC0P4p6ZyBo3pRoqOE0vxkg0/NbAk+hx3JcgKkOVLgAEw7AL8k4pAxmo6W4LmXVOXaYbGwc9G3XxjDnpaIS98l4LW4UTDip4Jtm+oAuZDzd6dC94eagVTDKXFDZA8JVEzxAmcoM9E96cC5mZGuBpsAfnGSp6jQxyZvKT6bIg23rTHw9Nt0UKjO7KS+3wds0mdOnaNEcLmiEzge0/13+9fbPXvo93kshwYE9jWzs2UQP+jpX054gSAFtCpeFkYvHGg65kPEqXkMzvVF1nvQkamZ1h5xhIGvPHApexOv//vm3J8cDTZpd1O7+OogEEltXQbIj+91TlSj/7CJheHyIM4s+qPZus8X1vOowClH4LHcI3rSWTGWwddQtF4K8dRpmDNvTGeQBDIBDgDMcnEMJM8P3MKSx6jDI7hI5BPSwU3Ri4SiMziPsOObyDNmUyvhT0wQTuCLE7S06hVt0XzJ7ij0onA/4RCKrgYSm12zLCmRus77P283XrWe3Ks1/EMev9/6S+B9QSwMEFAACAAgAuo6xSKHjFIpeAwAAiA0AACcAAAB1bml2ZXJzYWwvZmxhc2hfcHVibGlzaGluZ19zZXR0aW5ncy54bWzVV81yGjkQvvMUKqVyDGOyzq7jAly79lBLhWAKyN/JJUYNo7JGmpU0EHLap8mD5UnSGgEeEscZO6EqOVCgVvfX/92iffY+k2QJxgqtOrTVPKIEVKK5UIsOfTXtPTmhxDqmOJNaQYcqTclZt9HOi5kUNp2Ac8hqCcIoe5q7Dk2dy0+jaLVaNYXNjb/VsnCIb5uJzqLcgAXlwES5ZGv8cuscLN0g1ADAT6bVRqzbaBDSDkgvNS8kEMHRciW8U0z2JLMpjQLbjCXXC6MLxc+11IaYxaxDH7VOWs9b/2x5AtSFyED5mNguEj3ZnTLOhbeCyYn4ACQFsUjR3NbRMSUrwV3aoU+PPQyyR1/DlODBd+ZhzjUGQbkNfgaOceZYOAaFBuZgMBtgu84UgKB7tAqng/duRwgkvlYsE8kUb4gPVYdeTK/GcS8ex8Pz+OrVeBBMrS0x7U8HcS2Zf9+N4vGgP3xxNb28HEz7oxup0oeKte1o3/E2BkgXpuoec44lKcbRbcNQpWy55lrtRcCfyUxLrIU5kxawrLMZ8CHLoFIdk2uhesjZomSOfsh1h/5tBJOUCMekSHbCtphZJ1xZhb0qJ0EsbBcgLyf0Rn0ITpIyY6Fq1vbG+hJIum90ITlZ64JIcQ3EaYLuFxn+SoFUa4XMjc5KKpazI1YK1LgUsAJ+VoZ0A/gtRe9QRVagJPZOLsEFDf8V4gOZwVwbxAW2xE5DurABv3kv4JxZewPKtjY+ngz6F/FVf3gRv33sHWR8ybB67weOCYcsdwfBZ2uitNvKYTgSVlgok8IFL+/q+NZ8eBqsyAoZ0vyzk1GBPmBKDqPlPon5rgW11aZsWTaib64SGltQYEoCJl4kOC6E2kzjGoAJU0QruSYswalmfVsvhS4sUkIDB2j7cAuDPBGqPC1wtKFGw8HUgjxqPf3j+Nmff508P21Gn/7/+OROoc28H0nm1YWBf37nlqgt+cVG+o7cHTtmt2e+nr/tyO+F29eE3y2/5JYYjePXdTI5jN9OaxVRPKkFd1mH6/JFHa5xWGujykqrZQKOwUVoaxyEUmTCAf+ZRf2AMvmh10SoscOUyQF9/pHW+G1cDqfdu3TvIdqObn25+5tMKJFhIPwQ3j33u8+Oj/Bpe+tVo4Fo+/+euo3PUEsDBBQAAgAIALqOsUjPhV37swIAAFQKAAAhAAAAdW5pdmVyc2FsL2ZsYXNoX3NraW5fc2V0dGluZ3MueG1slVZRT9swEH7fr6i6d6ICYiCZSksGEhIbaCDeneSaWHXsyL6U9d/PTpzFbpslrVUJf/d95/P57grRWybWXxYLkkku1RsgMlFoi/TYguX3y7RBlOIikwJB4IWQqqJ8uf762H5I1DKnVHIHaq5mQzMYjomT1ePlzRyJOyNJrq6v4jFBJquaiv2zLORFSrNtoWQjciMzIrPGZOW+BsWZ2E5egjONTwhVENPVN7vmSWoFWoMN6ebBrkkVpynweRk+0AxHnSXbMc2wlcXXdo3JalpAmOTV7epuFY/zhfF+tgDhDxrqQ2zXKJXTPaiznMu6qc+pkVrJwiY01Fze2TWp4ZLmpv2M4Daxa1JgL2QPmnw8l54fl3Z5JPen3/fEtquS/NXm9WAg2EdPOaxRNUCiftfZdCk/Xxo0/QHrDeXaEHxoIL2aoF9po3s3ITbwfsMnE7nvyyED5UPypoKkC9hzF+IDP0nidlb4Tv9hXoQKdg70QhzAgfnL5PWI6YED842zHF4E3x9HcGjqRP0jx9Q95//zb6wgqNnmztrveqs96dm2rvbPdkhPqmQOa23jeWcV2IcjUYt1MUVHQRFBd6ygyKT4aXnpvr2NJtGBwRXb6dIiyJDDqYprYzRzOojZ7qcLsvtZGO7W7Rdopvj9kiLSrKzMz5JeLpzOtIlxs4xOK+ycNHRQT2IjPU0b2JioomoL6l1KrudKhESYTZZdd43RSeQlgUSns0yck1PpF02Vgnowr8ZAuyyHWMcrWVFy88UPBp+Qh4IRY6fE0rgTlPGe7QGuBICqrOz7q9t0lqrhyDjsoO99D2gvPHYzok2NjpXbd3yGDfoF55BZFelGxVAqPi80nBB8mLhkOHR8Q1j0znFY9UhT3d4saPx+Cg+eg7ncTzNbev4ga/eukgLHxn6cQQPa/yb/AlBLAwQUAAIACAC6jrFIz6NaUTEDAACZDAAAJgAAAHVuaXZlcnNhbC9odG1sX3B1Ymxpc2hpbmdfc2V0dGluZ3MueG1szVdfUxoxEH/nU2TS8VFOWttaB3BaPaeMVBnE1j454bJwGXPJNcmB9Kmfph+sn6SbCyhUi6ejnT4wcJvd3/75ZXeP5t5VJskEjBVatWijvkUJqERzocYtejY43NyhxDqmOJNaQYsqTcleu9bMi6EUNj0F51DVEoRRdjd3LZo6l+9G0XQ6rQubG3+qZeEQ39YTnUW5AQvKgYlyyWb45WY5WDpHqACAn0yruVm7ViOkGZA+aV5IIIJj5Er4pJj86DJJo6A1ZMnl2OhC8X0ttSFmPGzRF42dxrvGh4VOQDoQGShfEttGoRe7Xca58EEweSq+A0lBjFOMtrG1TclUcJe26MttD4Pq0W2YEjykzjzMvsYaKDfHz8AxzhwLj8GhgREYJANs25kCEHRFtqTp4MpdC4KIzxTLRDLAE+Ir1aIHg4t+fBj34+P9+OKs3w2hVrYYdAbduJLNx6+9uN/tHB9dDE5OuoNO78aqzGEp2ma0mngTC6QLs5wec44lKdbRLcqwLFlojbRaqYB/JkMt8SqMmLRAyQgDlbMWfW8Ek5QIx6RIrk8dM2Nwh0JiCt62UR8pR28AQ7pJyoyFZUeLE+tJTdpfdCE5memCSHEJxGmCCRUZ/kqBLLNPRkZnpVQy64iVggOZCJgC3yuLNAf8m6Ov6CIr0BKbIZfggodvhfhOhjDSBnGBTbB1UC5swK8/CDhn1t6AskWMG6fdzkF80Tk+iM83fIKMTxjex4eBI4WQ5e5Z8NmMKO0WdliOhBUWSlK44OVZldzqj6fBiqyQgeanJmMJ+hkpeR4vDyHm3ggqu03ZpGxE31wlNLagQEoCJh4k2O5CzedrBcCEKaKVnBGW4Jyyvq0nQhcWJaGBA7R9fITBnghVPo1xk6FHw8FUgtxqvHy1/frN2513u/Xo14+fm2uN5hO8J5l3F0b4/tq5X9nyjx1zj92arXG9OW7P32bkp/Xdg99vi38093v9+HMVbo7j80GlaxGfVoI7qaJ1clRFqx8WVW9pSVUKAQfbODQqjjYpMuGAP+U1fQTx6zd+uBZPRPwzZrH2+v6/SYSn6/e7lRe6ZnTnG3AN5at/J9q131BLAwQUAAIACAC6jrFI4W/ADpABAAAPBgAAHwAAAHVuaXZlcnNhbC9odG1sX3NraW5fc2V0dGluZ3MuanONlE1vwjAMhu/8iiq7Tkh8iMGO7UCaxGHSdpt2SIspFWkSJaGjQ/z3Ne2AJriD+tK8ffLacRUfekH1kIQEz8Ghfq/Xb+661sBqRu3g0dWZ1deUaf9Dbj8QzbIVfGQ5sIwD8ZDi5HmWjxeicXYzEl6bxuW7tdUtPyKQOohELBSiaWxzgYDfiLbHNv+cxV7rXM2ZWp2Od8YI3k8EN8BNnwuV05ohD4v6aR/Rg0UB6ga6pgk4pmE0WAwnXeTFMYpG41HY5hKRS8rLpUhFP6bJNlVix1cNXbFVtOlNKUFVv3zbVSDLtHk1kPuJR082ukmpQGv4yzuZ20BhRmNg/7bIQx3jm3SR6cyc6HBso01LmsJVlwbTwWwQuhivvO7lDOxNQ8xDGw7BaAnqHishd/KOHyiVSG1HrtDhzAaKMkFXGU8bbhrZQDlbrLXt6vXloC9DG8S5QsK7QhvkSuZdowO7955mnKF0yqq9rEvs0mOzEM0rEE12zqDrMWL8MWLXnwGhxtBkk1fToar361Zl7vg99o6/UEsDBBQAAgAIALqOsU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LqOsUiUE7MiaQAAAG4AAAAcAAAAdW5pdmVyc2FsL2xvY2FsX3NldHRpbmdzLnhtbA3MMQ6DMAxA0Z1TWN4p7daBwMZWltIDWMRFkRwbkYDg9mT7w9Nv+zMKHLylYOrw9XgisM7mgy4Of9NQvxFSJvUkpuxQDaHvqlZsJvlyzgUmWIUu3iaOJTKPFIscdhGo4VNe/8Aem666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C6jrFI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LuOsUgKnmvOIwsAAEwgAAAXAAAAdW5pdmVyc2FsL3VuaXZlcnNhbC5wbmftmX9Ykucax1/7sewnmmtSGqT94NrJNLRE569lbtWupWdtS5um6Zu4JohkIqSoLZeWqJXXNCfB2VbajqWhC38Raiqs8cM1l4qvSknqDJAQBQWU8zK3XTvXOefP8x9/8DzX81z35+Z7v/fzPvd9weW/hx9av2bLGgAA1h85HHYMAFa4AcBykv1r8I4iv50AT3Zpxw6FArVS10l4sSLpwNEDAMApWWuOXwmvV6cePpEGABs6rR87IenOaQBAPz8SduAjaqx6OOIOwXCgXdtI/OpWgmUX/Ygx0uXOboj/+bknt1+/tZ7YwGl6r8PTmL/mxM5tt7YhHbOUnw+8s330m53IsDdfW9Ga6sY7nur2yxutqfF31jqnCMwpZ6/rdrVlaG5mJvFpGcb5jnzTCDNtXOyvYZ2WZkjFMdBdwb3okMGs2eQ4edYUp4dN7Vmuscr0a7z9JoO/963O87w33FjnX05OPoJ3Aef95zu9w9270noWxs69C2/kirYMP98Rap6pDrkptVrc9/o2JMZF8+TG0RXwaqD8CbqWrlLgqpzs4KU+cSY/uWG11c60K9Q6rXZcBo+HCxzg8e3QPOvWRncredXBzeo+z97K7Qizh8dtbjbEhtgQG2JDbIgNsSE2xIbYEBtiQ2yIDbEhNsSG2BAb8v9EyF/bay+U08eMJl8c2vhsvBWR86nOUGIePJkUWKudEyhcSzK4W2HLmBGjK5mSTfmYIQwxd8waNOdQ/uNbRR6ininTP5EllqsTTwIOFZQEp9J1D/NDAun3M2q0VKGCRURYf2g1XF6FbkmOY/IZZJQ/l8iVJIOsGkpxFkohnwmE2mpubu/q7ZeH0HMzWrVNSdDyfX3pWWhL6dkHTkB7JYk3kMmwS9AeQtBPtQzDpKxeeMoMTZlWLsDcx3sCFeQe7io/3sG4A/unoKfhAHBPG/pTY91cNEIKctXJDYnFj+dwIxOF2bBC2cWWv+Gh5a6x5JVf1twEgE8UV36R6epBH0j/QOYtxJuje7gL7mH2z55d2X0nRr0C+Gkze9PezHAKAw+1+UaPDzAmBk3GLHvHZX5NMi3VviF9OXA/TvGzGVx0LSA20O/DNsiixkQxNyfSvevNkfnaDNJUDlRHmHqoWYQYkOB7mXe7i6RYePDGPRcgd+GtcUQCs0J90frln2WtnySgVaF5N5AX4rsuueBSCIujAXIZb260sLGZphsf7w+ZvlZK67L3g1TUwDxZix0wwPbiGa5N6u6DvhDCGqosCZVFbUFLlUcLHSAFr9cT5AZBIwusVb4G3uxI6U+pg9TJ2+Xh45t1xYl4w0peAiWQNSa3zPRUNZZgW+lLqvxmcKzhe3hTApErxraqcL2XHaKnWi3ESgyLOvp0PztIwAMrZHS7uhtbSzKmEW3aykrLYjWa5RrXMJnR8ruTJnE/udj5BndB5NRmGZzJMd+LkPuq5YuvKiQhIYutlehFvYZJC+ksaZt/kWzALvJi8UjD/qoiNtQr9Yac4WCk3ijRgGCWKAJdIexiMBc00/Hvo00kM+0hOp/cptBreecfirmFqsLuxGB0aF4UTRggT5/2LTwpTAoxySSlEcHNNL0sqTmBbx7zIqHoMx+Ea79GxC1GY/BChXgO8dyyMOpchzpBMmseGSfEhGHrQZ/zyJXp6nQtvVHhXUJde0CRxQi1BeiyBYVRoHE65iwz10u0zqJT5AQ10/075N2EnLuSMn+Rd5/bqbwLsNi1aQ3YqpK3fQQD44mZh64iQRm6uojDx/a8c3JG5xZW8KX2QqnCZxtXiMh+dVGS1hOUkWCmZQZazLpKITon6/x10TCJMipR44UiT1jm6PecIPkf4qTVhlfpTNADI+gsQCihMntOMBbV8SwnR99QCpVT9wqM2dyFibiF2ceBypp1gnqQ4cBhGXh402k4kyfKsFxSszrcMaEiuMHDh5uZV7DzEUFYlmhhcTWeCeYUsf7xGVhf45CuTxKRPV0a2W/8sSld2ecS/omQqNTq2JYs3XcR9JfrdeT94vCW5mEVVdatosYwfcsmG9g+1nch1d8058vAciNyy2ucBOwkx4S5EpJl/rFadHkeWX3zsFfkqrsXOzcG4km9fiWy4BOVe9LKZqO48+6OCVF6hbdFH+y6YZObQCMgsJnvwgkVBRl4LYJ+oepW+gCKbX6BqdaRDZU3z6W1yrT1hTJtkx/RozcpJAmvfA14dhbf00rZL/A7gcJ0dm50Fuw2gEbjDhozDAHpPAw+LkonzdjLy2O6HWWlM+rGT5n9BPZvqUOC0ULQBcLVxjR9mDeAgtziV3uBd+vuRgV8lIfEm17sc++6Yq8VnaH8/NesvM9eYFZYT7qoIkgz+PSmYPrrK6Ij0xsdBEjMhEK3rY+0JyoFjelNVta4llGx2Z6kbiQpMqpK8xk3og8vYiYytE3lahREq7bnjEjjCf1Gfh+pE9nb3/uGe5eIK6RVnxQQMvvwJCGSbceh/9yy0OwwUkx+IPlfT15OnzvYOxHbigTpO7vOfvMwKvx6+e4tZU7TaqcprPSta7E5pxTTxxlq0tWB7j8iF1E82CD8bgnqSWVtdeWVm+1Axs5nd0MQIEclpx8q0LZiIUy1o9txQSRRGnxj+gvnWKo6Lx0+sAxEVZaKI0wJ4Iy9vPFvCSH0NC76+0TjAKBcl6mhnzYOJTuDTMoy3la3S2PE1yF5MZnlNDm7aVPG+cJHNIn+8SChooHBIQiN713CUi47KNZcxQp4yrl63qZE8h17bDZuKQc/QnKtVFLkgos9qZwXlvNnbktwfG3R5GrPjEYSXRndW5oSi+NzKRSeCr7VpB7dmZuVZ0Ty8t+fD81a4Wbm+2lF5MHVrzxCPUi3kaA/Fg3qKQy1KbY2FwmaPrtyUqIXLunJFosik4s5W936oCbktXgVm+N1aWzPbhGlJLdhyJBaAAvD4E0KD/eussaRTPn4uKSyrnZehYXLonhqLRVOD69Ui/7h9oqeKvmkPp6bAgCemuVeppFONCt4VUAJeTrzk3VIzFOQpSbdh2eFfmc4I0T++Hwz+Rh/iM/8R9wvv18t1BjIBPL2gEP8mO69VV7QfaLYR/94TqeHvMpMJ9pWJsraytd7F2pb9/6pKOOhKQjDXq8V+9SVN8j+88rHx1z3XdzuX+krUC1J0yt6EcH76BsoqqVrn2MSX0REGLppvDOOo5K9EKvCcZNg4mDW88K4IWtBwmCClNoFTY7lBdEFRNktk/oGoBBLniZ298txdBRFjDfFWwtIptFoqjY954UVfGh+Cck5zQa+KYLfkkYc8q2SlNmNfEoJRD2yXm+q/kav+XmHSAkBbY37uALa62n0ZXxhb+c69GfBq4ObjIVjbAT5qVjfAWcKnIWbi6+mLp4scGjv2GQp3aJcKj8u7NV/qdtI+vNlcUL/7aHAKtwIzjdgl2GyXnN0OXAK153Ga+0gQP14kWslPbh/xD805qkohffeGhLrYFw9birzLmiNasPE+LWc4K65dXkySl0RDS9CFWpJgdBU4aAVGBz7+Bg1rchQsnU055gi2KAd2QcAlAwVLJOl+wHku79w8NKrXd1qR70qIo/ADdgGkLftHMNtlDdxTbglQeC7dbSbD3czqXci9yE6am7BTVN++pdSxx6wX/dDnF4t7/7itx6uvfa/tHoxpgEh6X2MdUcl+hXRzzc+qIvALPtjmTJsfHLO3QrzGYupRN009eV31dU+VvOYvl83gMywAuzinCykQmp1nfrBtzgPxQN7rEDOe/VoPK2Ent1ibSXbaUXWf9CVYMN8zrGs7tx5Hj/f6uLIO+FhtaGnPv8XUEsDBBQAAgAIALuOsUhooHo6TQAAAGsAAAAbAAAAdW5pdmVyc2FsL3VuaXZlcnNhbC5wbmcueG1ss7GvyM1RKEstKs7Mz7NVMtQzULK34+WyKShKLctMLVeoAIoZ6RlAgJJCpa2SCRK3PDOlJAOowsDYGCGYkZqZnlFiq2RubgoX1AeaCQBQSwECAAAUAAIACAC6jrFIUvPnn00EAADYEAAAHQAAAAAAAAABAAAAAAAAAAAAdW5pdmVyc2FsL2NvbW1vbl9tZXNzYWdlcy5sbmdQSwECAAAUAAIACAC6jrFIoeMUil4DAACIDQAAJwAAAAAAAAABAAAAAACIBAAAdW5pdmVyc2FsL2ZsYXNoX3B1Ymxpc2hpbmdfc2V0dGluZ3MueG1sUEsBAgAAFAACAAgAuo6xSM+FXfuzAgAAVAoAACEAAAAAAAAAAQAAAAAAKwgAAHVuaXZlcnNhbC9mbGFzaF9za2luX3NldHRpbmdzLnhtbFBLAQIAABQAAgAIALqOsUjPo1pRMQMAAJkMAAAmAAAAAAAAAAEAAAAAAB0LAAB1bml2ZXJzYWwvaHRtbF9wdWJsaXNoaW5nX3NldHRpbmdzLnhtbFBLAQIAABQAAgAIALqOsUjhb8AOkAEAAA8GAAAfAAAAAAAAAAEAAAAAAJIOAAB1bml2ZXJzYWwvaHRtbF9za2luX3NldHRpbmdzLmpzUEsBAgAAFAACAAgAuo6xSD08L9HBAAAA5QEAABoAAAAAAAAAAQAAAAAAXxAAAHVuaXZlcnNhbC9pMThuX3ByZXNldHMueG1sUEsBAgAAFAACAAgAuo6xSJQTsyJpAAAAbgAAABwAAAAAAAAAAQAAAAAAWBEAAHVuaXZlcnNhbC9sb2NhbF9zZXR0aW5ncy54bWxQSwECAAAUAAIACABElFdHI7RO+/sCAACwCAAAFAAAAAAAAAABAAAAAAD7EQAAdW5pdmVyc2FsL3BsYXllci54bWxQSwECAAAUAAIACAC6jrFINdvZrWgBAADzAgAAKQAAAAAAAAABAAAAAAAoFQAAdW5pdmVyc2FsL3NraW5fY3VzdG9taXphdGlvbl9zZXR0aW5ncy54bWxQSwECAAAUAAIACAC7jrFICp5rziMLAABMIAAAFwAAAAAAAAAAAAAAAADXFgAAdW5pdmVyc2FsL3VuaXZlcnNhbC5wbmdQSwECAAAUAAIACAC7jrFIaKB6Ok0AAABrAAAAGwAAAAAAAAABAAAAAAAvIgAAdW5pdmVyc2FsL3VuaXZlcnNhbC5wbmcueG1sUEsFBgAAAAALAAsASQMAALUiAAAAAA=="/>
  <p:tag name="ISPRING_ULTRA_SCORM_COURSE_ID" val="B10BDA74-0263-4BAB-BD4F-D9F798754F5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RESENTATION_TITLE" val="PPT_06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755</Words>
  <Application>Microsoft Office PowerPoint</Application>
  <PresentationFormat>宽屏</PresentationFormat>
  <Paragraphs>56</Paragraphs>
  <Slides>8</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vt:i4>
      </vt:variant>
    </vt:vector>
  </HeadingPairs>
  <TitlesOfParts>
    <vt:vector size="19" baseType="lpstr">
      <vt:lpstr>宋体</vt:lpstr>
      <vt:lpstr>微软雅黑</vt:lpstr>
      <vt:lpstr>微软雅黑 Light</vt:lpstr>
      <vt:lpstr>Arial</vt:lpstr>
      <vt:lpstr>Calibri</vt:lpstr>
      <vt:lpstr>Century Gothic</vt:lpstr>
      <vt:lpstr>Impact</vt:lpstr>
      <vt:lpstr>Lao UI</vt:lpstr>
      <vt:lpstr>Tahoma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office365</cp:lastModifiedBy>
  <cp:revision>5</cp:revision>
  <dcterms:created xsi:type="dcterms:W3CDTF">2015-10-27T06:10:52Z</dcterms:created>
  <dcterms:modified xsi:type="dcterms:W3CDTF">2018-10-17T10:24:01Z</dcterms:modified>
</cp:coreProperties>
</file>